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300" r:id="rId2"/>
    <p:sldId id="652" r:id="rId3"/>
    <p:sldId id="637" r:id="rId4"/>
    <p:sldId id="256" r:id="rId5"/>
    <p:sldId id="257" r:id="rId6"/>
    <p:sldId id="302" r:id="rId7"/>
    <p:sldId id="624" r:id="rId8"/>
    <p:sldId id="625" r:id="rId9"/>
    <p:sldId id="623" r:id="rId10"/>
    <p:sldId id="626" r:id="rId11"/>
    <p:sldId id="646" r:id="rId12"/>
    <p:sldId id="258" r:id="rId13"/>
    <p:sldId id="259" r:id="rId14"/>
    <p:sldId id="639" r:id="rId15"/>
    <p:sldId id="260" r:id="rId16"/>
    <p:sldId id="301" r:id="rId17"/>
    <p:sldId id="261" r:id="rId18"/>
    <p:sldId id="262" r:id="rId19"/>
    <p:sldId id="640" r:id="rId20"/>
    <p:sldId id="263" r:id="rId21"/>
    <p:sldId id="266" r:id="rId22"/>
    <p:sldId id="641" r:id="rId23"/>
    <p:sldId id="267" r:id="rId24"/>
    <p:sldId id="271" r:id="rId25"/>
    <p:sldId id="268" r:id="rId26"/>
    <p:sldId id="642" r:id="rId27"/>
    <p:sldId id="629" r:id="rId28"/>
    <p:sldId id="628" r:id="rId29"/>
    <p:sldId id="270" r:id="rId30"/>
    <p:sldId id="276" r:id="rId31"/>
    <p:sldId id="631" r:id="rId32"/>
    <p:sldId id="638" r:id="rId33"/>
    <p:sldId id="277" r:id="rId34"/>
    <p:sldId id="278" r:id="rId35"/>
    <p:sldId id="632" r:id="rId36"/>
    <p:sldId id="279" r:id="rId37"/>
    <p:sldId id="272" r:id="rId38"/>
    <p:sldId id="273" r:id="rId39"/>
    <p:sldId id="274" r:id="rId40"/>
    <p:sldId id="275" r:id="rId41"/>
    <p:sldId id="281" r:id="rId42"/>
    <p:sldId id="643" r:id="rId43"/>
    <p:sldId id="282" r:id="rId44"/>
    <p:sldId id="283" r:id="rId45"/>
    <p:sldId id="633" r:id="rId46"/>
    <p:sldId id="284" r:id="rId47"/>
    <p:sldId id="285" r:id="rId48"/>
    <p:sldId id="286" r:id="rId49"/>
    <p:sldId id="644" r:id="rId50"/>
    <p:sldId id="287" r:id="rId51"/>
    <p:sldId id="288" r:id="rId52"/>
    <p:sldId id="289" r:id="rId53"/>
    <p:sldId id="290" r:id="rId54"/>
    <p:sldId id="634" r:id="rId55"/>
    <p:sldId id="291" r:id="rId56"/>
    <p:sldId id="292" r:id="rId57"/>
    <p:sldId id="635" r:id="rId58"/>
    <p:sldId id="293" r:id="rId59"/>
    <p:sldId id="645" r:id="rId60"/>
    <p:sldId id="294" r:id="rId61"/>
    <p:sldId id="295" r:id="rId62"/>
    <p:sldId id="636" r:id="rId63"/>
    <p:sldId id="280" r:id="rId64"/>
    <p:sldId id="369" r:id="rId65"/>
    <p:sldId id="363" r:id="rId66"/>
    <p:sldId id="365" r:id="rId67"/>
    <p:sldId id="649" r:id="rId68"/>
    <p:sldId id="647" r:id="rId69"/>
    <p:sldId id="648" r:id="rId70"/>
    <p:sldId id="650" r:id="rId71"/>
    <p:sldId id="651" r:id="rId72"/>
    <p:sldId id="654" r:id="rId73"/>
    <p:sldId id="653" r:id="rId74"/>
  </p:sldIdLst>
  <p:sldSz cx="12192000" cy="6858000"/>
  <p:notesSz cx="6858000" cy="9144000"/>
  <p:defaultTextStyle>
    <a:defPPr>
      <a:defRPr lang="es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1" autoAdjust="0"/>
    <p:restoredTop sz="86352" autoAdjust="0"/>
  </p:normalViewPr>
  <p:slideViewPr>
    <p:cSldViewPr>
      <p:cViewPr varScale="1">
        <p:scale>
          <a:sx n="112" d="100"/>
          <a:sy n="112" d="100"/>
        </p:scale>
        <p:origin x="68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1E62B-53CB-44B5-9010-7A07E3406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F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E4BC1E-2145-D1B7-AF8E-258246824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2A889A-9FCF-4FC0-E976-01EE0FE0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A291AC-CE42-C14E-CC1C-1E7F67DA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9D775-396D-3B2A-8AB7-2F8DD9CC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4455A-D73E-104A-A25D-066723FA31D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A717C59-D5FC-A0FB-5312-46FA3B57F005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910444"/>
      </p:ext>
    </p:extLst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B7489-C382-CDEE-7F2B-F8391703E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F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8C2B37-1C3E-F619-C8F6-EEA285593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16A0E5-72A4-03EB-2AD2-00701E7B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A7DF5E-F67E-C998-7ED5-7E4D79E3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9BB939-252E-6A8E-468A-7AB9CA557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B640F-FC4C-6F4F-8C78-951097BEE742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80920685"/>
      </p:ext>
    </p:extLst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C6AED3-1D4D-20D4-6E06-B5C506D97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F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D8CA70-4FE7-BFB3-4E23-3F5C994EB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CC486A-7280-13B4-E190-EE3E576A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169483-2963-1130-8188-3F4747631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C456CC-7C25-ABD3-B5F1-18C9AE10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0F28B-BEE3-BE44-B095-9A9B3093D69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04129825"/>
      </p:ext>
    </p:extLst>
  </p:cSld>
  <p:clrMapOvr>
    <a:masterClrMapping/>
  </p:clrMapOvr>
  <p:transition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ítulo, 2 objetos y 1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F97803D-5649-8AD4-16E5-1DAD95403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30983CF-4D07-13ED-23A7-ECCB6E856D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EFF7F57-9198-F516-FE7A-359C2CE278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2A654-8B99-3B41-A7E6-CE67F85560E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16703160"/>
      </p:ext>
    </p:extLst>
  </p:cSld>
  <p:clrMapOvr>
    <a:masterClrMapping/>
  </p:clrMapOvr>
  <p:transition>
    <p:split orient="vert"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DBB4E-5182-BEFD-DD06-0F2D3BEE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F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B660C-C236-086B-3BD9-30B008D8E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8D8E2E-244F-CA96-A51D-7D94EF8D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8D4958-7464-A5B4-8268-6AFE5D487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423CA2-A1E5-0AD4-9922-C987C6BE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70E5D-924B-184A-98CA-AFF2BBF55AD6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35504675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A7120-B94D-FB04-6EDC-BA0F0D21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F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2F9059-B9B7-8C52-21D7-A6BB50998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23E83-6052-ECDD-2A21-C69A49E2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3B1588-DE9B-7652-ED59-B517B4F77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2B5B1-A437-5CD2-278F-6D581D66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E24D8-C1F5-184B-BF78-DD7C404734C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8104842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B03D3-EDC4-17E9-65C8-761E144AB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F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0AB690-BECF-2C1D-4C0D-353B483AA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F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83E96C-2308-D2F6-50BE-E6099B006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F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387617-2489-484C-2E5E-6CC669AB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F9DE85-6013-C339-EF21-4FB0D4AD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169744-76FE-8293-EF4B-E3AA9E37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FBD08-3486-F44C-A21B-84111D1E09F9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88939774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9961A-9377-435C-0752-1CFA6F76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F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309760-F3F3-3739-D8D7-F32488D01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EED44A-7236-2630-94D3-6B2F28F9E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F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B5504F-7E63-8CD6-4B62-CA540A2F5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1D9ADD-3C1A-7518-539C-5A04AFEF12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F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4991127-E44F-F55B-E3FD-01E9A9848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8672C42-39E9-303F-C767-68A865A14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A48F92-C1F1-B18C-893C-A8E0D690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B48A6-1428-C64E-805A-E6F5976403B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89195355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CB477-1F6F-2150-AC0F-1C1A23CD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F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7B08E8-52C5-ADFC-F336-EE371433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552A1D-92E8-137E-9DDA-A701B000F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4385F4-72B7-D4E1-4BF5-28D922BA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5EF8-666C-4241-9530-78D33E42448E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082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D7A8B30-6699-093F-80D4-2CA58F17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AF65FB-CBFC-76D8-964E-4A8D6A07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AC5588-5F3A-229D-CC70-899CF318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E1AEC-FECB-F14C-91A5-B7418FAD0B94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5538438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C8578-2509-5270-307B-8F009C83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F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100DB2-49E8-B49A-6A57-5EBECB32E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F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27CF4A-DC99-96DA-9C59-7A2E90B22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27B7B8-D489-AAE9-A4A6-2A97DA88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3FED18-8C04-1167-657F-C184A9BE6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A6853E-12BE-E438-9F31-E3BD705C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2B159-35C7-6D4F-A389-2D9188D1B0E2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83961670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51290-5D84-15DE-55B9-C3C3FDF2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F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E39095-BDA8-ECC7-BDCE-B2408D17E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F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8A30E6-E7DC-1433-2FEA-597004A64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E64564-EF36-F335-BFDE-65552756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319F6E-15DD-CD29-62ED-35E8A450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8F1868-B8FC-BCA8-78D6-507AE570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8DE05-60D2-594F-A0B7-693634023B07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89985582"/>
      </p:ext>
    </p:extLst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007137-3EB1-1D3A-0CDE-C59020CA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F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119A0C-42C1-1AE1-C446-5E7A5D071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4F37E8-A1E4-4FBA-2761-F312D8AB3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E49772-127F-380E-2DC3-D11761069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A6866C-42BD-3F9D-1D4B-73FEB85FF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C25EF8-666C-4241-9530-78D33E42448E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60A1F03-8F74-805F-BB12-13108E6AB80A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21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Versiculos/Antiguo%20Testaento/Josue/Josue%203%2011.pps" TargetMode="External"/><Relationship Id="rId3" Type="http://schemas.openxmlformats.org/officeDocument/2006/relationships/hyperlink" Target="Versiculos/Antiguo%20Testaento/Sofon&#237;as/Sofon&#237;as%203%2015.pps" TargetMode="External"/><Relationship Id="rId7" Type="http://schemas.openxmlformats.org/officeDocument/2006/relationships/hyperlink" Target="Versiculos/Nuevo%20Testamento/Apocalipsis/Apocalipsis%2015%204.pps" TargetMode="External"/><Relationship Id="rId2" Type="http://schemas.openxmlformats.org/officeDocument/2006/relationships/hyperlink" Target="Versiculos/Antiguo%20Testaento/1%20Samuel/1%20Samuel%202%202.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ersiculos/Antiguo%20Testaento/&#201;xodo/&#201;xodo%2015%2026.pps" TargetMode="External"/><Relationship Id="rId5" Type="http://schemas.openxmlformats.org/officeDocument/2006/relationships/hyperlink" Target="Versiculos/Antiguo%20Testaento/Isaias/Isaias%2043%203.pps" TargetMode="External"/><Relationship Id="rId10" Type="http://schemas.openxmlformats.org/officeDocument/2006/relationships/hyperlink" Target="Versiculos/Nuevo%20Testamento/1%20Pedro/1%20Pedro%202%2025.pps" TargetMode="External"/><Relationship Id="rId4" Type="http://schemas.openxmlformats.org/officeDocument/2006/relationships/hyperlink" Target="Versiculos/Antiguo%20Testaento/Habacuc/Habacuc%201%2012.pps" TargetMode="External"/><Relationship Id="rId9" Type="http://schemas.openxmlformats.org/officeDocument/2006/relationships/hyperlink" Target="Versiculos/Nuevo%20Testamento/1%20Juan/1%20Juan%205%2020.pp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Versiculos/Nuevo%20Testamento/G&#225;latas/G&#225;latas%203%2020.pps" TargetMode="External"/><Relationship Id="rId2" Type="http://schemas.openxmlformats.org/officeDocument/2006/relationships/hyperlink" Target="Versiculos/Antiguo%20Testaento/Deuteronomio/Deuteronomio%206%204.pp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Versiculos/Nuevo%20Testamento/1%20Timoteo/1%20Timoteo%203%2016.pps" TargetMode="External"/><Relationship Id="rId5" Type="http://schemas.openxmlformats.org/officeDocument/2006/relationships/hyperlink" Target="Versiculos/Nuevo%20Testamento/Colosenses/Colosenses%202%209.pps" TargetMode="External"/><Relationship Id="rId4" Type="http://schemas.openxmlformats.org/officeDocument/2006/relationships/hyperlink" Target="Versiculos/Nuevo%20Testamento/Juan/Juan%2020%2028.pp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Versiculos/Nuevo%20Testamento/Lucas/Lucas%207%2018-23.pps" TargetMode="External"/><Relationship Id="rId3" Type="http://schemas.openxmlformats.org/officeDocument/2006/relationships/hyperlink" Target="Versiculos/Nuevo%20Testamento/Efesios/Efesios%201%203-14.pps" TargetMode="External"/><Relationship Id="rId7" Type="http://schemas.openxmlformats.org/officeDocument/2006/relationships/hyperlink" Target="Versiculos/Nuevo%20Testamento/Mateo/Mateo%2011%202-6.pps" TargetMode="External"/><Relationship Id="rId2" Type="http://schemas.openxmlformats.org/officeDocument/2006/relationships/hyperlink" Target="Versiculos/Nuevo%20Testamento/1%20Timoteo/1%20Timoteo%203%2016.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ersiculos/Antiguo%20Testaento/Isaias/Isaias%2043%2010-12.pps" TargetMode="External"/><Relationship Id="rId11" Type="http://schemas.openxmlformats.org/officeDocument/2006/relationships/hyperlink" Target="Versiculos/Nuevo%20Testamento/Efesios/Efesios%203%208-12.pps" TargetMode="External"/><Relationship Id="rId5" Type="http://schemas.openxmlformats.org/officeDocument/2006/relationships/hyperlink" Target="Versiculos/Antiguo%20Testaento/Isaias/Isaias%2035%203-4.pps" TargetMode="External"/><Relationship Id="rId10" Type="http://schemas.openxmlformats.org/officeDocument/2006/relationships/hyperlink" Target="Versiculos/Nuevo%20Testamento/Mateo/Mateo%201%2023.pps" TargetMode="External"/><Relationship Id="rId4" Type="http://schemas.openxmlformats.org/officeDocument/2006/relationships/hyperlink" Target="Versiculos/Nuevo%20Testamento/Juan/Juan%201%209-10.pps" TargetMode="External"/><Relationship Id="rId9" Type="http://schemas.openxmlformats.org/officeDocument/2006/relationships/hyperlink" Target="Versiculos/Antiguo%20Testaento/Isaias/Isaias%207%2014.pp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Versiculos/Nuevo%20Testamento/Colosenses/Colosenses%202%202-5.pps" TargetMode="External"/><Relationship Id="rId3" Type="http://schemas.openxmlformats.org/officeDocument/2006/relationships/hyperlink" Target="Versiculos/Antiguo%20Testaento/Isaias/Isaias%2040%205.pps" TargetMode="External"/><Relationship Id="rId7" Type="http://schemas.openxmlformats.org/officeDocument/2006/relationships/hyperlink" Target="Versiculos/Nuevo%20Testamento/Hebreos/Hebreos%202%2014.pps" TargetMode="External"/><Relationship Id="rId12" Type="http://schemas.openxmlformats.org/officeDocument/2006/relationships/hyperlink" Target="Versiculos/Nuevo%20Testamento/Romanos/Romanos%209%205.pps" TargetMode="External"/><Relationship Id="rId2" Type="http://schemas.openxmlformats.org/officeDocument/2006/relationships/hyperlink" Target="Versiculos/Nuevo%20Testamento/1%20Timoteo/1%20Timoteo%203%209.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ersiculos/Nuevo%20Testamento/Juan/Juan%2014%208-14.pps" TargetMode="External"/><Relationship Id="rId11" Type="http://schemas.openxmlformats.org/officeDocument/2006/relationships/hyperlink" Target="Versiculos/Nuevo%20Testamento/Colosenses/Colosenses%204%202-4.pps" TargetMode="External"/><Relationship Id="rId5" Type="http://schemas.openxmlformats.org/officeDocument/2006/relationships/hyperlink" Target="Versiculos/Nuevo%20Testamento/Colosenses/Colosenses%202%208-10.pps" TargetMode="External"/><Relationship Id="rId10" Type="http://schemas.openxmlformats.org/officeDocument/2006/relationships/hyperlink" Target="Versiculos/Nuevo%20Testamento/Colosenses/Colosenses%201%2025-26.pps" TargetMode="External"/><Relationship Id="rId4" Type="http://schemas.openxmlformats.org/officeDocument/2006/relationships/hyperlink" Target="Versiculos/Nuevo%20Testamento/2%20Corintios/2%20Corintios%205%2018-20.pps" TargetMode="External"/><Relationship Id="rId9" Type="http://schemas.openxmlformats.org/officeDocument/2006/relationships/hyperlink" Target="Versiculos/Nuevo%20Testamento/Efesios/Efesios%203%201-4.pp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Versiculos/Nuevo%20Testamento/1%20Timoteo/1%20Timoteo%203%2016.pps" TargetMode="External"/><Relationship Id="rId13" Type="http://schemas.openxmlformats.org/officeDocument/2006/relationships/hyperlink" Target="Versiculos/Nuevo%20Testamento/Apocalipsis/Apocalipsis%2021%206-7.pps" TargetMode="External"/><Relationship Id="rId3" Type="http://schemas.openxmlformats.org/officeDocument/2006/relationships/hyperlink" Target="Versiculos/Antiguo%20Testaento/Isaias/Isaias%2040%209.pps" TargetMode="External"/><Relationship Id="rId7" Type="http://schemas.openxmlformats.org/officeDocument/2006/relationships/hyperlink" Target="Versiculos/Nuevo%20Testamento/Colosenses/Colosenses%202%209.pps" TargetMode="External"/><Relationship Id="rId12" Type="http://schemas.openxmlformats.org/officeDocument/2006/relationships/hyperlink" Target="Versiculos/Nuevo%20Testamento/Juan/Juan%2014%209-11.pps" TargetMode="External"/><Relationship Id="rId17" Type="http://schemas.openxmlformats.org/officeDocument/2006/relationships/hyperlink" Target="Versiculos/Nuevo%20Testamento/Colosenses/Colosenses%201%2027.pps" TargetMode="External"/><Relationship Id="rId2" Type="http://schemas.openxmlformats.org/officeDocument/2006/relationships/hyperlink" Target="Versiculos/Antiguo%20Testaento/Isaias/Isaias%209%206.pps" TargetMode="External"/><Relationship Id="rId16" Type="http://schemas.openxmlformats.org/officeDocument/2006/relationships/hyperlink" Target="Versiculos/Nuevo%20Testamento/Filipenses/Filipenses%201%2019.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ersiculos/Nuevo%20Testamento/2%20Corintios/2%20Corintios%205%2019.pps" TargetMode="External"/><Relationship Id="rId11" Type="http://schemas.openxmlformats.org/officeDocument/2006/relationships/hyperlink" Target="Versiculos/Nuevo%20Testamento/Juan/Juan%2010%2030.pps" TargetMode="External"/><Relationship Id="rId5" Type="http://schemas.openxmlformats.org/officeDocument/2006/relationships/hyperlink" Target="Versiculos/Nuevo%20Testamento/Juan/Juan%2020%2028.pps" TargetMode="External"/><Relationship Id="rId15" Type="http://schemas.openxmlformats.org/officeDocument/2006/relationships/hyperlink" Target="Versiculos/Nuevo%20Testamento/Romanos/Romanos%208%209-11.pps" TargetMode="External"/><Relationship Id="rId10" Type="http://schemas.openxmlformats.org/officeDocument/2006/relationships/hyperlink" Target="Versiculos/Antiguo%20Testaento/Isaias/Isaias%2063%2016.pps" TargetMode="External"/><Relationship Id="rId4" Type="http://schemas.openxmlformats.org/officeDocument/2006/relationships/hyperlink" Target="Versiculos/Nuevo%20Testamento/Juan/Juan%208%2058.pps" TargetMode="External"/><Relationship Id="rId9" Type="http://schemas.openxmlformats.org/officeDocument/2006/relationships/hyperlink" Target="Versiculos/Nuevo%20Testamento/Tito/Tito%202%2013.pps" TargetMode="External"/><Relationship Id="rId14" Type="http://schemas.openxmlformats.org/officeDocument/2006/relationships/hyperlink" Target="Versiculos/Nuevo%20Testamento/Juan/Juan%2014%2016-18.pp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Versiculos/Antiguo%20Testaento/Isaias/Isaias%2063%2016.pps" TargetMode="External"/><Relationship Id="rId7" Type="http://schemas.openxmlformats.org/officeDocument/2006/relationships/hyperlink" Target="Versiculos/Nuevo%20Testamento/Hechos/Hechos%201%208.pps" TargetMode="External"/><Relationship Id="rId2" Type="http://schemas.openxmlformats.org/officeDocument/2006/relationships/hyperlink" Target="Versiculos/Antiguo%20Testaento/Deuteronomio/Deuteronomio%2032%206.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ersiculos/Antiguo%20Testaento/G&#233;nesis/G&#233;nesis%201%202.pps" TargetMode="External"/><Relationship Id="rId5" Type="http://schemas.openxmlformats.org/officeDocument/2006/relationships/hyperlink" Target="Versiculos/Nuevo%20Testamento/G&#225;latas/G&#225;latas%204%204.pps" TargetMode="External"/><Relationship Id="rId4" Type="http://schemas.openxmlformats.org/officeDocument/2006/relationships/hyperlink" Target="Versiculos/Nuevo%20Testamento/Lucas/Lucas%201%2035.pp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Versiculos/Nuevo%20Testamento/Apocalipsis/Apocalipsis%204%2011.pps" TargetMode="External"/><Relationship Id="rId3" Type="http://schemas.openxmlformats.org/officeDocument/2006/relationships/hyperlink" Target="Versiculos/Antiguo%20Testaento/Malaqu&#237;as/Malaqu&#237;as%202%2010.pps" TargetMode="External"/><Relationship Id="rId7" Type="http://schemas.openxmlformats.org/officeDocument/2006/relationships/hyperlink" Target="Versiculos/Antiguo%20Testaento/Isaias/Isaias%2064%208.pps" TargetMode="External"/><Relationship Id="rId2" Type="http://schemas.openxmlformats.org/officeDocument/2006/relationships/hyperlink" Target="Versiculos/Antiguo%20Testaento/Deuteronomio/Deuteronomio%2032%206.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ersiculos/Nuevo%20Testamento/Hebreos/Hebreos%2012%209.pps" TargetMode="External"/><Relationship Id="rId11" Type="http://schemas.openxmlformats.org/officeDocument/2006/relationships/hyperlink" Target="Versiculos/Nuevo%20Testamento/Santiago/Santiago%201%2017.pps" TargetMode="External"/><Relationship Id="rId5" Type="http://schemas.openxmlformats.org/officeDocument/2006/relationships/hyperlink" Target="Versiculos/Nuevo%20Testamento/Hebreos/Hebreos%201%205.pps" TargetMode="External"/><Relationship Id="rId10" Type="http://schemas.openxmlformats.org/officeDocument/2006/relationships/hyperlink" Target="Versiculos/Antiguo%20Testaento/Isaias/Isaias%2063%2016.pps" TargetMode="External"/><Relationship Id="rId4" Type="http://schemas.openxmlformats.org/officeDocument/2006/relationships/hyperlink" Target="Versiculos/Nuevo%20Testamento/G&#225;latas/G&#225;latas%204%206.pps" TargetMode="External"/><Relationship Id="rId9" Type="http://schemas.openxmlformats.org/officeDocument/2006/relationships/hyperlink" Target="Versiculos/Antiguo%20Testaento/1%20Cr&#243;nicas/1%20Cr&#243;nicas%2029%2010.pps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Versiculos/Nuevo%20Testamento/Mateo/Mateo%201%2018-20.pps" TargetMode="External"/><Relationship Id="rId3" Type="http://schemas.openxmlformats.org/officeDocument/2006/relationships/hyperlink" Target="Versiculos/Nuevo%20Testamento/Efesios/Efesios%204%2013.pps" TargetMode="External"/><Relationship Id="rId7" Type="http://schemas.openxmlformats.org/officeDocument/2006/relationships/hyperlink" Target="Versiculos/Nuevo%20Testamento/Hebreos/Hebreos%202%2014.pp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ersiculos/Nuevo%20Testamento/1%20Corintios/1%20Corintios%2015%2045-49.pps" TargetMode="External"/><Relationship Id="rId5" Type="http://schemas.openxmlformats.org/officeDocument/2006/relationships/hyperlink" Target="Versiculos/Nuevo%20Testamento/Juan/Juan%201%2041.pps" TargetMode="External"/><Relationship Id="rId4" Type="http://schemas.openxmlformats.org/officeDocument/2006/relationships/hyperlink" Target="Versiculos/Nuevo%20Testamento/Mateo/Mateo%201%2016.pps" TargetMode="External"/><Relationship Id="rId9" Type="http://schemas.openxmlformats.org/officeDocument/2006/relationships/hyperlink" Target="Versiculos/Nuevo%20Testamento/Lucas/Lucas%201%2035.pp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Versiculos/Nuevo%20Testamento/Colosenses/Colosenses%202%209.pp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Versiculos/Nuevo%20Testamento/Lucas/Lucas%201%2035.pp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Versiculos/Nuevo%20Testamento/Hebreos/Hebreos%201%205-6.pps" TargetMode="External"/><Relationship Id="rId4" Type="http://schemas.openxmlformats.org/officeDocument/2006/relationships/hyperlink" Target="Versiculos/Nuevo%20Testamento/G&#225;latas/G&#225;latas%204%204.pp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Versiculos/Nuevo%20Testamento/1%20Juan/1%20Juan%202%2023.pps" TargetMode="External"/><Relationship Id="rId2" Type="http://schemas.openxmlformats.org/officeDocument/2006/relationships/hyperlink" Target="Versiculos/Nuevo%20Testamento/Juan/Juan%2010%2030.pp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Versiculos/Nuevo%20Testamento/Romanos/Romanos%205%2010.pp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Versiculos/Nuevo%20Testamento/Mateo/Mateo%2026%2064.pp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Versiculos/Nuevo%20Testamento/Hebreos/Hebreos%204%2014.pps" TargetMode="External"/><Relationship Id="rId2" Type="http://schemas.openxmlformats.org/officeDocument/2006/relationships/hyperlink" Target="Versiculos/Nuevo%20Testamento/1%20Pedro/1%20Pedro%201%2019.p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Versiculos/Nuevo%20Testamento/Apocalipsis/Apocalipsis%201%2017.pp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Versiculos/Nuevo%20Testamento/Apocalipsis/Apocalipsis%205%205.pps" TargetMode="External"/><Relationship Id="rId2" Type="http://schemas.openxmlformats.org/officeDocument/2006/relationships/hyperlink" Target="Versiculos/Nuevo%20Testamento/Juan/Juan%201%2029.pp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Versiculos/Nuevo%20Testamento/Filipenses/Filipenses%202%207-8.pps" TargetMode="External"/><Relationship Id="rId7" Type="http://schemas.openxmlformats.org/officeDocument/2006/relationships/hyperlink" Target="Versiculos/Nuevo%20Testamento/Apocalipsis/Apocalipsis%2022%2016.pps" TargetMode="External"/><Relationship Id="rId2" Type="http://schemas.openxmlformats.org/officeDocument/2006/relationships/hyperlink" Target="Versiculos/Nuevo%20Testamento/Apocalipsis/Apocalipsis%2019%2016.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ersiculos/Nuevo%20Testamento/Apocalipsis/Apocalipsis%205%205.pps" TargetMode="External"/><Relationship Id="rId5" Type="http://schemas.openxmlformats.org/officeDocument/2006/relationships/hyperlink" Target="Versiculos/Nuevo%20Testamento/Juan/Juan%2010%207.pps" TargetMode="External"/><Relationship Id="rId4" Type="http://schemas.openxmlformats.org/officeDocument/2006/relationships/hyperlink" Target="Versiculos/Nuevo%20Testamento/Juan/Juan%2010%2011.pp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Versiculos/Nuevo%20Testamento/1%20Timoteo/1%20Timoteo%203%2016.pps" TargetMode="External"/><Relationship Id="rId2" Type="http://schemas.openxmlformats.org/officeDocument/2006/relationships/hyperlink" Target="Versiculos/Antiguo%20Testaento/Isaias/Isaias%209%206.p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Versiculos/Nuevo%20Testamento/Efesios/Efesios%201%209-11.pps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Versiculos/Nuevo%20Testamento/Efesios/Efesios%201%209.pps" TargetMode="External"/><Relationship Id="rId2" Type="http://schemas.openxmlformats.org/officeDocument/2006/relationships/hyperlink" Target="Versiculos/Nuevo%20Testamento/1%20Timoteo/1%20Timoteo%203%2016.pp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Versiculos/Nuevo%20Testamento/Mateo/Mateo%2012%2028.pps" TargetMode="External"/><Relationship Id="rId3" Type="http://schemas.openxmlformats.org/officeDocument/2006/relationships/hyperlink" Target="Versiculos/Antiguo%20Testaento/Miqueas/Miqueas%205%202.pps" TargetMode="External"/><Relationship Id="rId7" Type="http://schemas.openxmlformats.org/officeDocument/2006/relationships/hyperlink" Target="Versiculos/Nuevo%20Testamento/Lucas/Lucas%202%2052.pps" TargetMode="External"/><Relationship Id="rId2" Type="http://schemas.openxmlformats.org/officeDocument/2006/relationships/hyperlink" Target="Versiculos/Antiguo%20Testaento/Isaias/Isaias%209%206.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ersiculos/Nuevo%20Testamento/Hebreos/Hebreos%2013%208.pps" TargetMode="External"/><Relationship Id="rId5" Type="http://schemas.openxmlformats.org/officeDocument/2006/relationships/hyperlink" Target="Versiculos/Nuevo%20Testamento/Lucas/Lucas%202%207.pps" TargetMode="External"/><Relationship Id="rId10" Type="http://schemas.openxmlformats.org/officeDocument/2006/relationships/hyperlink" Target="Versiculos/Nuevo%20Testamento/Lucas/Lucas%204%202.pps" TargetMode="External"/><Relationship Id="rId4" Type="http://schemas.openxmlformats.org/officeDocument/2006/relationships/hyperlink" Target="Versiculos/Nuevo%20Testamento/Juan/Juan%201%201-2.pps" TargetMode="External"/><Relationship Id="rId9" Type="http://schemas.openxmlformats.org/officeDocument/2006/relationships/hyperlink" Target="Versiculos/Nuevo%20Testamento/Juan/Juan%2014%2010.pps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Versiculos/Nuevo%20Testamento/Marcos/Marcos%2015%2037.pps" TargetMode="External"/><Relationship Id="rId13" Type="http://schemas.openxmlformats.org/officeDocument/2006/relationships/hyperlink" Target="Versiculos/Nuevo%20Testamento/Juan/Juan%204%2014.pps" TargetMode="External"/><Relationship Id="rId3" Type="http://schemas.openxmlformats.org/officeDocument/2006/relationships/hyperlink" Target="Versiculos/Nuevo%20Testamento/Juan/Juan%2014%2010.pps" TargetMode="External"/><Relationship Id="rId7" Type="http://schemas.openxmlformats.org/officeDocument/2006/relationships/hyperlink" Target="Versiculos/Nuevo%20Testamento/Juan/Juan%2020%209.pps" TargetMode="External"/><Relationship Id="rId12" Type="http://schemas.openxmlformats.org/officeDocument/2006/relationships/hyperlink" Target="Versiculos/Nuevo%20Testamento/Mateo/Mateo%204%202.pps" TargetMode="External"/><Relationship Id="rId2" Type="http://schemas.openxmlformats.org/officeDocument/2006/relationships/hyperlink" Target="Versiculos/Nuevo%20Testamento/Mateo/Mateo%208%2016-17.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ersiculos/Nuevo%20Testamento/Juan/Juan%202%2019-21.pps" TargetMode="External"/><Relationship Id="rId11" Type="http://schemas.openxmlformats.org/officeDocument/2006/relationships/hyperlink" Target="Versiculos/Nuevo%20Testamento/Marcos/Marcos%20%206%2038-44%20y%2052.pps" TargetMode="External"/><Relationship Id="rId5" Type="http://schemas.openxmlformats.org/officeDocument/2006/relationships/hyperlink" Target="Versiculos/Nuevo%20Testamento/Juan/Juan%2019%201-3.pps" TargetMode="External"/><Relationship Id="rId10" Type="http://schemas.openxmlformats.org/officeDocument/2006/relationships/hyperlink" Target="Versiculos/Nuevo%20Testamento/Juan/Juan%206%2035.pps" TargetMode="External"/><Relationship Id="rId4" Type="http://schemas.openxmlformats.org/officeDocument/2006/relationships/hyperlink" Target="Versiculos/Nuevo%20Testamento/1%20Pedro/1%20Pedro%202%2024.pps" TargetMode="External"/><Relationship Id="rId9" Type="http://schemas.openxmlformats.org/officeDocument/2006/relationships/hyperlink" Target="Versiculos/Nuevo%20Testamento/Romanos/Romanos%205%2010.pps" TargetMode="External"/><Relationship Id="rId14" Type="http://schemas.openxmlformats.org/officeDocument/2006/relationships/hyperlink" Target="Versiculos/Nuevo%20Testamento/Juan/Juan%2019%2028.pps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Versiculos/Nuevo%20Testamento/Marcos/Marcos%202%205-7.pps" TargetMode="External"/><Relationship Id="rId3" Type="http://schemas.openxmlformats.org/officeDocument/2006/relationships/hyperlink" Target="Versiculos/Nuevo%20Testamento/Juan/Juan%204%206.pps" TargetMode="External"/><Relationship Id="rId7" Type="http://schemas.openxmlformats.org/officeDocument/2006/relationships/hyperlink" Target="Versiculos/Nuevo%20Testamento/Lucas/Lucas%2022%2041.pps" TargetMode="External"/><Relationship Id="rId2" Type="http://schemas.openxmlformats.org/officeDocument/2006/relationships/hyperlink" Target="Versiculos/Nuevo%20Testamento/Mateo/Mateo%2011%2028.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ersiculos/Nuevo%20Testamento/Juan/Juan%2014%2014.pps" TargetMode="External"/><Relationship Id="rId11" Type="http://schemas.openxmlformats.org/officeDocument/2006/relationships/hyperlink" Target="Versiculos/Nuevo%20Testamento/Marcos/Marcos%2013%2032.pps" TargetMode="External"/><Relationship Id="rId5" Type="http://schemas.openxmlformats.org/officeDocument/2006/relationships/hyperlink" Target="Versiculos/Nuevo%20Testamento/Marcos/Marcos%204%2038.pps" TargetMode="External"/><Relationship Id="rId10" Type="http://schemas.openxmlformats.org/officeDocument/2006/relationships/hyperlink" Target="Versiculos/Nuevo%20Testamento/Juan/Juan%2021%2017.pps" TargetMode="External"/><Relationship Id="rId4" Type="http://schemas.openxmlformats.org/officeDocument/2006/relationships/hyperlink" Target="Versiculos/Nuevo%20Testamento/Marcos/Marcos%20%204%2039-41.pps" TargetMode="External"/><Relationship Id="rId9" Type="http://schemas.openxmlformats.org/officeDocument/2006/relationships/hyperlink" Target="Versiculos/Nuevo%20Testamento/Hebreos/Hebreos%2010%2010-12.pp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Versiculos/Nuevo%20Testamento/Colosenses/Colosenses%202%2010.pps" TargetMode="External"/><Relationship Id="rId2" Type="http://schemas.openxmlformats.org/officeDocument/2006/relationships/hyperlink" Target="Versiculos/Nuevo%20Testamento/Mateo/Mateo%2028%2018.p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Versiculos/Nuevo%20Testamento/Juan/Juan%205%2030.pps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Versiculos/Nuevo%20Testamento/Mateo/Mateo%2024%2035.pps" TargetMode="External"/><Relationship Id="rId2" Type="http://schemas.openxmlformats.org/officeDocument/2006/relationships/hyperlink" Target="Versiculos/Antiguo%20Testaento/Salmos/Salmos%20119%2089.p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Versiculos/Nuevo%20Testamento/1%20Pedro/1%20Pedro%201%2023.pps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Versiculos/Antiguo%20Testaento/Oseas/Oseas%201%201.pps" TargetMode="External"/><Relationship Id="rId2" Type="http://schemas.openxmlformats.org/officeDocument/2006/relationships/hyperlink" Target="Versiculos/Antiguo%20Testaento/Jeremias/Jeremias%207%201.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ersiculos/Antiguo%20Testaento/Sofon&#237;as/Sofon&#237;as%201%201.pps" TargetMode="External"/><Relationship Id="rId5" Type="http://schemas.openxmlformats.org/officeDocument/2006/relationships/hyperlink" Target="Versiculos/Antiguo%20Testaento/Miqueas/Miqueas%201%201.pps" TargetMode="External"/><Relationship Id="rId4" Type="http://schemas.openxmlformats.org/officeDocument/2006/relationships/hyperlink" Target="Versiculos/Antiguo%20Testaento/Joel/Joel%201%201.pp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Versiculos/Nuevo%20Testamento/Juan/Juan%201%2014.pps" TargetMode="External"/><Relationship Id="rId2" Type="http://schemas.openxmlformats.org/officeDocument/2006/relationships/hyperlink" Target="Versiculos/Nuevo%20Testamento/Hebreos/Hebreos%208%205.p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Versiculos/Nuevo%20Testamento/G&#225;latas/G&#225;latas%204%204.pps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file:///C:/Users/&#193;ngel%20Montero/Documents/Diapocitivas%20de%20la%20unicidad/Versiculos/Nuevo%20Testamento/1%20Timoteo/1%20Timoteo%203%2016.pps" TargetMode="External"/><Relationship Id="rId2" Type="http://schemas.openxmlformats.org/officeDocument/2006/relationships/hyperlink" Target="file:///C:/Users/&#193;ngel%20Montero/Documents/Diapocitivas%20de%20la%20unicidad/Versiculos/Nuevo%20Testamento/Juan/Juan%201%2014.p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Versiculos/Nuevo%20Testamento/Juan/Juan%2014%2024.pps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Versiculos/Nuevo%20Testamento/Efesios/Efesios%204%2013.pps" TargetMode="External"/><Relationship Id="rId2" Type="http://schemas.openxmlformats.org/officeDocument/2006/relationships/hyperlink" Target="Versiculos/Nuevo%20Testamento/Hebreos/Hebreos%201%202.pps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Versiculos/Nuevo%20Testamento/G&#225;latas/G&#225;latas%203%2020.pps" TargetMode="External"/><Relationship Id="rId2" Type="http://schemas.openxmlformats.org/officeDocument/2006/relationships/hyperlink" Target="Versiculos/Antiguo%20Testaento/Deuteronomio/Deuteronomio%206%204.pps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Versiculos/Antiguo%20Testaento/Salmos/Salmos%20118%2015-16.pps" TargetMode="External"/><Relationship Id="rId2" Type="http://schemas.openxmlformats.org/officeDocument/2006/relationships/hyperlink" Target="Versiculos/Antiguo%20Testaento/Salmos/Salmos%2089%2013.p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Versiculos/Antiguo%20Testaento/Isaias/Isaias%2048%2013.pps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Versiculos/Antiguo%20Testaento/&#201;xodo/&#201;xodo%2015%2012.pps" TargetMode="External"/><Relationship Id="rId7" Type="http://schemas.openxmlformats.org/officeDocument/2006/relationships/hyperlink" Target="Versiculos/Antiguo%20Testaento/Salmos/Salmos%2080%2015.pps" TargetMode="External"/><Relationship Id="rId2" Type="http://schemas.openxmlformats.org/officeDocument/2006/relationships/hyperlink" Target="Versiculos/Antiguo%20Testaento/&#201;xodo/&#201;xodo%2015%206.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ersiculos/Antiguo%20Testaento/Salmos/Salmos%2080%208-11.pps" TargetMode="External"/><Relationship Id="rId5" Type="http://schemas.openxmlformats.org/officeDocument/2006/relationships/hyperlink" Target="Versiculos/Antiguo%20Testaento/Isaias/Isaias%2063%2012.pps" TargetMode="External"/><Relationship Id="rId4" Type="http://schemas.openxmlformats.org/officeDocument/2006/relationships/hyperlink" Target="Versiculos/Antiguo%20Testaento/Salmos/Salmos%2044%203.pps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Versiculos/Antiguo%20Testaento/Deuteronomio/Deuteronomio%2033%202.pp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Versiculos/Antiguo%20Testaento/&#201;xodo/&#201;xodo%2019%2016-20.pps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Versiculos/Antiguo%20Testaento/Salmos/Salmos%20139%2010.pps" TargetMode="External"/><Relationship Id="rId2" Type="http://schemas.openxmlformats.org/officeDocument/2006/relationships/hyperlink" Target="Versiculos/Antiguo%20Testaento/Salmos/Salmos%2016%2011.pps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Versiculos/Antiguo%20Testaento/Salmos/Salmos%2020%206.pps" TargetMode="External"/><Relationship Id="rId3" Type="http://schemas.openxmlformats.org/officeDocument/2006/relationships/hyperlink" Target="Versiculos/Antiguo%20Testaento/Salmos/Salmos%2098%201.pps" TargetMode="External"/><Relationship Id="rId7" Type="http://schemas.openxmlformats.org/officeDocument/2006/relationships/hyperlink" Target="Versiculos/Antiguo%20Testaento/Salmos/Salmos%2063%208.pps" TargetMode="External"/><Relationship Id="rId2" Type="http://schemas.openxmlformats.org/officeDocument/2006/relationships/hyperlink" Target="Versiculos/Antiguo%20Testaento/Salmos/Salmos%2017%207.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/Users/&#193;ngel%20Montero/Documents/Diapocitivas%20de%20la%20unicidad/Versiculos/Antiguo%20Testaento/Isaias/Isaias%2041%2010.pps" TargetMode="External"/><Relationship Id="rId5" Type="http://schemas.openxmlformats.org/officeDocument/2006/relationships/hyperlink" Target="Versiculos/Antiguo%20Testaento/Salmos/Salmos%2018%2035.pps" TargetMode="External"/><Relationship Id="rId10" Type="http://schemas.openxmlformats.org/officeDocument/2006/relationships/hyperlink" Target="Versiculos/Antiguo%20Testaento/Salmos/Salmos%20109%2031.pps" TargetMode="External"/><Relationship Id="rId4" Type="http://schemas.openxmlformats.org/officeDocument/2006/relationships/hyperlink" Target="Versiculos/Antiguo%20Testaento/Isaias/Isaias%2041%2010.pps" TargetMode="External"/><Relationship Id="rId9" Type="http://schemas.openxmlformats.org/officeDocument/2006/relationships/hyperlink" Target="Versiculos/Antiguo%20Testaento/Salmos/Salmos%20121%205.pps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Versiculos/Antiguo%20Testaento/Salmos/Salmos%2060%205.pps" TargetMode="External"/><Relationship Id="rId7" Type="http://schemas.openxmlformats.org/officeDocument/2006/relationships/hyperlink" Target="Versiculos/Antiguo%20Testaento/Salmos/Salmos%2021%208.pps" TargetMode="External"/><Relationship Id="rId2" Type="http://schemas.openxmlformats.org/officeDocument/2006/relationships/hyperlink" Target="Versiculos/Antiguo%20Testaento/Salmos/Salmos%2048%2010.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ersiculos/Antiguo%20Testaento/Salmos/Salmos%20138%207.pps" TargetMode="External"/><Relationship Id="rId5" Type="http://schemas.openxmlformats.org/officeDocument/2006/relationships/hyperlink" Target="Versiculos/Antiguo%20Testaento/Salmos/Salmos%20108%206.pps" TargetMode="External"/><Relationship Id="rId4" Type="http://schemas.openxmlformats.org/officeDocument/2006/relationships/hyperlink" Target="Versiculos/Antiguo%20Testaento/Salmos/Salmos%2098%201.pps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Versiculos/Antiguo%20Testaento/Lamentaciones/Lamentaciones%202%203.pps" TargetMode="External"/><Relationship Id="rId2" Type="http://schemas.openxmlformats.org/officeDocument/2006/relationships/hyperlink" Target="Versiculos/Antiguo%20Testaento/Salmos/Salmos%2074%2011.pp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Versiculos/Antiguo%20Testaento/Isaias/Isaias%2062%208.pps" TargetMode="External"/><Relationship Id="rId2" Type="http://schemas.openxmlformats.org/officeDocument/2006/relationships/hyperlink" Target="Versiculos/Antiguo%20Testaento/Habacuc/Habacuc%202%2016.pps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Versiculos/Nuevo%20Testamento/Juan/Juan%205%2043.pps" TargetMode="External"/><Relationship Id="rId3" Type="http://schemas.openxmlformats.org/officeDocument/2006/relationships/hyperlink" Target="Versiculos/Nuevo%20Testamento/Lucas/Lucas%2024%2047.pps" TargetMode="External"/><Relationship Id="rId7" Type="http://schemas.openxmlformats.org/officeDocument/2006/relationships/hyperlink" Target="Versiculos/Nuevo%20Testamento/Colosenses/Colosenses%203%2017.pps" TargetMode="External"/><Relationship Id="rId12" Type="http://schemas.openxmlformats.org/officeDocument/2006/relationships/hyperlink" Target="Versiculos/Nuevo%20Testamento/Mateo/Mateo%2028%2019.pps" TargetMode="External"/><Relationship Id="rId2" Type="http://schemas.openxmlformats.org/officeDocument/2006/relationships/hyperlink" Target="Versiculos/Nuevo%20Testamento/Mateo/Mateo%201%2021.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ersiculos/Nuevo%20Testamento/Filipenses/Filipenses%202%209-11.pps" TargetMode="External"/><Relationship Id="rId11" Type="http://schemas.openxmlformats.org/officeDocument/2006/relationships/hyperlink" Target="Versiculos/Nuevo%20Testamento/Mateo/Mateo%2014%2026.pps" TargetMode="External"/><Relationship Id="rId5" Type="http://schemas.openxmlformats.org/officeDocument/2006/relationships/hyperlink" Target="Versiculos/Nuevo%20Testamento/Hechos/Hechos%2010%2043.pps" TargetMode="External"/><Relationship Id="rId10" Type="http://schemas.openxmlformats.org/officeDocument/2006/relationships/hyperlink" Target="file:///C:/Users/&#193;ngel%20Montero/Documents/Diapocitivas%20de%20la%20unicidad/Versiculos/Nuevo%20Testamento/Mateo/Mateo%201%2021.pps" TargetMode="External"/><Relationship Id="rId4" Type="http://schemas.openxmlformats.org/officeDocument/2006/relationships/hyperlink" Target="Versiculos/Nuevo%20Testamento/Hechos/Hechos%204%2012.pps" TargetMode="External"/><Relationship Id="rId9" Type="http://schemas.openxmlformats.org/officeDocument/2006/relationships/hyperlink" Target="Versiculos/Nuevo%20Testamento/Juan/Juan%2017%206.pps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Versiculos/Nuevo%20Testamento/1%20Corintios/1%20Corintios%201%2013.pps" TargetMode="External"/><Relationship Id="rId13" Type="http://schemas.openxmlformats.org/officeDocument/2006/relationships/hyperlink" Target="file:///C:/Users/&#193;ngel%20Montero/Documents/Diapocitivas%20de%20la%20unicidad/Versiculos/Nuevo%20Testamento/Juan/Juan%205%2043.pps" TargetMode="External"/><Relationship Id="rId3" Type="http://schemas.openxmlformats.org/officeDocument/2006/relationships/hyperlink" Target="Versiculos/Nuevo%20Testamento/Hechos/Hechos%208%2016.pps" TargetMode="External"/><Relationship Id="rId7" Type="http://schemas.openxmlformats.org/officeDocument/2006/relationships/hyperlink" Target="Versiculos/Nuevo%20Testamento/Romanos/Romanos%206%203-4.pps" TargetMode="External"/><Relationship Id="rId12" Type="http://schemas.openxmlformats.org/officeDocument/2006/relationships/hyperlink" Target="file:///C:/Users/&#193;ngel%20Montero/Documents/Diapocitivas%20de%20la%20unicidad/Versiculos/Nuevo%20Testamento/Lucas/Lucas%2024%2047.pps" TargetMode="External"/><Relationship Id="rId2" Type="http://schemas.openxmlformats.org/officeDocument/2006/relationships/hyperlink" Target="Versiculos/Nuevo%20Testamento/Hechos/Hechos%202%2038.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ersiculos/Nuevo%20Testamento/Hechos/Hechos%2022%2016.pps" TargetMode="External"/><Relationship Id="rId11" Type="http://schemas.openxmlformats.org/officeDocument/2006/relationships/hyperlink" Target="file:///C:/Users/&#193;ngel%20Montero/Documents/Diapocitivas%20de%20la%20unicidad/Versiculos/Nuevo%20Testamento/Mateo/Mateo%201%2021.pps" TargetMode="External"/><Relationship Id="rId5" Type="http://schemas.openxmlformats.org/officeDocument/2006/relationships/hyperlink" Target="Versiculos/Nuevo%20Testamento/Hechos/Hechos%2019%203-5.pps" TargetMode="External"/><Relationship Id="rId10" Type="http://schemas.openxmlformats.org/officeDocument/2006/relationships/hyperlink" Target="file:///C:/Users/&#193;ngel%20Montero/Documents/Diapocitivas%20de%20la%20unicidad/Versiculos/Nuevo%20Testamento/Mateo/Mateo%2028%2019.pps" TargetMode="External"/><Relationship Id="rId4" Type="http://schemas.openxmlformats.org/officeDocument/2006/relationships/hyperlink" Target="Versiculos/Nuevo%20Testamento/Hechos/Hechos%2010%2048.pps" TargetMode="External"/><Relationship Id="rId9" Type="http://schemas.openxmlformats.org/officeDocument/2006/relationships/hyperlink" Target="Versiculos/Nuevo%20Testamento/1%20Corintios/1%20Corintios%206%2011.pps" TargetMode="External"/><Relationship Id="rId14" Type="http://schemas.openxmlformats.org/officeDocument/2006/relationships/hyperlink" Target="Versiculos/Nuevo%20Testamento/Juan/Juan%2014%2026.pps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Versiculos/Antiguo%20Testaento/Isaias/Isaias%2051%2012.pps" TargetMode="External"/><Relationship Id="rId3" Type="http://schemas.openxmlformats.org/officeDocument/2006/relationships/hyperlink" Target="Versiculos/Antiguo%20Testaento/Jeremias/Jeremias%2018%206.pps" TargetMode="External"/><Relationship Id="rId7" Type="http://schemas.openxmlformats.org/officeDocument/2006/relationships/hyperlink" Target="Versiculos/Antiguo%20Testaento/Salmos/Salmos%2018%202.pps" TargetMode="External"/><Relationship Id="rId2" Type="http://schemas.openxmlformats.org/officeDocument/2006/relationships/hyperlink" Target="Versiculos/Antiguo%20Testaento/Isaias/Isaias%209%206.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ersiculos/Antiguo%20Testaento/Nah&#250;m/Nah&#250;m%201%207.pps" TargetMode="External"/><Relationship Id="rId5" Type="http://schemas.openxmlformats.org/officeDocument/2006/relationships/hyperlink" Target="Versiculos/Antiguo%20Testaento/Esdras/Esdras%207%2027.pps" TargetMode="External"/><Relationship Id="rId10" Type="http://schemas.openxmlformats.org/officeDocument/2006/relationships/hyperlink" Target="Versiculos/Antiguo%20Testaento/Proverbios/Proverbios%202%207.pps" TargetMode="External"/><Relationship Id="rId4" Type="http://schemas.openxmlformats.org/officeDocument/2006/relationships/hyperlink" Target="Versiculos/Antiguo%20Testaento/G&#233;nesis/G&#233;nesis%2014%2018-22.pps" TargetMode="External"/><Relationship Id="rId9" Type="http://schemas.openxmlformats.org/officeDocument/2006/relationships/hyperlink" Target="Versiculos/Antiguo%20Testaento/Eclesiast&#233;s/Eclesiast&#233;s%2012%201.pps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Evangelio_de_Lucas" TargetMode="External"/><Relationship Id="rId2" Type="http://schemas.openxmlformats.org/officeDocument/2006/relationships/hyperlink" Target="https://es.wikipedia.org/wiki/YHWH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Versiculos/Antiguo%20Testaento/Miqueas/Miqueas%205%201.pps" TargetMode="External"/><Relationship Id="rId3" Type="http://schemas.openxmlformats.org/officeDocument/2006/relationships/hyperlink" Target="Versiculos/Nuevo%20Testamento/1%20Corintios/1%20Corintios%201%209.pps" TargetMode="External"/><Relationship Id="rId7" Type="http://schemas.openxmlformats.org/officeDocument/2006/relationships/hyperlink" Target="Versiculos/Antiguo%20Testaento/Job/Job%2032%2022.pps" TargetMode="External"/><Relationship Id="rId2" Type="http://schemas.openxmlformats.org/officeDocument/2006/relationships/hyperlink" Target="Versiculos/Antiguo%20Testaento/Jeremias/Jeremias%2010%2010.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ersiculos/Nuevo%20Testamento/Santiago/Santiago%202%201.pps" TargetMode="External"/><Relationship Id="rId5" Type="http://schemas.openxmlformats.org/officeDocument/2006/relationships/hyperlink" Target="Versiculos/Antiguo%20Testaento/G&#233;nesis/G&#233;nesis%2049%2024.pps" TargetMode="External"/><Relationship Id="rId10" Type="http://schemas.openxmlformats.org/officeDocument/2006/relationships/hyperlink" Target="Versiculos/Nuevo%20Testamento/Romanos/Romanos%2011%2026.pps" TargetMode="External"/><Relationship Id="rId4" Type="http://schemas.openxmlformats.org/officeDocument/2006/relationships/hyperlink" Target="Versiculos/Antiguo%20Testaento/Habacuc/Habacuc%203%2019.pps" TargetMode="External"/><Relationship Id="rId9" Type="http://schemas.openxmlformats.org/officeDocument/2006/relationships/hyperlink" Target="Versiculos/Antiguo%20Testaento/Lamentaciones/Lamentaciones%201%2018.pp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Versiculos/Antiguo%20Testaento/Jonas/Jonas%204%201.pps" TargetMode="External"/><Relationship Id="rId3" Type="http://schemas.openxmlformats.org/officeDocument/2006/relationships/hyperlink" Target="Versiculos/Antiguo%20Testaento/Ezequiel/Ezequiel%201%2024.pps" TargetMode="External"/><Relationship Id="rId7" Type="http://schemas.openxmlformats.org/officeDocument/2006/relationships/hyperlink" Target="Versiculos/Nuevo%20Testamento/Mateo/Mateo%205%2048.pps" TargetMode="External"/><Relationship Id="rId2" Type="http://schemas.openxmlformats.org/officeDocument/2006/relationships/hyperlink" Target="Versiculos/Antiguo%20Testaento/Nehem&#237;as/Nehem&#237;as%209%2031.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ersiculos/Antiguo%20Testaento/Salmos/Salmos%2086%205.pps" TargetMode="External"/><Relationship Id="rId11" Type="http://schemas.openxmlformats.org/officeDocument/2006/relationships/hyperlink" Target="Versiculos/Antiguo%20Testaento/Job/Job%2019%2025.pps" TargetMode="External"/><Relationship Id="rId5" Type="http://schemas.openxmlformats.org/officeDocument/2006/relationships/hyperlink" Target="Versiculos/Nuevo%20Testamento/Hebreos/Hebreos%2013%2020.pps" TargetMode="External"/><Relationship Id="rId10" Type="http://schemas.openxmlformats.org/officeDocument/2006/relationships/hyperlink" Target="Versiculos/Antiguo%20Testaento/Deuteronomio/Deuteronomio%2032%204.pps" TargetMode="External"/><Relationship Id="rId4" Type="http://schemas.openxmlformats.org/officeDocument/2006/relationships/hyperlink" Target="Versiculos/Antiguo%20Testaento/Salmos/Salmos%2023%201.pps" TargetMode="External"/><Relationship Id="rId9" Type="http://schemas.openxmlformats.org/officeDocument/2006/relationships/hyperlink" Target="Versiculos/Nuevo%20Testamento/Judas/Judas%201%2024.pp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629DE5-E4C3-4645-92FB-D4369FD93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1041"/>
      </p:ext>
    </p:extLst>
  </p:cSld>
  <p:clrMapOvr>
    <a:masterClrMapping/>
  </p:clrMapOvr>
  <p:transition>
    <p:split orient="vert"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6">
            <a:extLst>
              <a:ext uri="{FF2B5EF4-FFF2-40B4-BE49-F238E27FC236}">
                <a16:creationId xmlns:a16="http://schemas.microsoft.com/office/drawing/2014/main" id="{6AE3EF38-6C13-8FE1-DAAE-6D7AD026C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6350"/>
            <a:ext cx="9136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/>
              <a:t>La Biblia revela a Dios de otras muchas formas, tales como: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D7C3370-1037-C89F-7A23-856B9D222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42938"/>
            <a:ext cx="9136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Refugio (</a:t>
            </a:r>
            <a:r>
              <a:rPr lang="es-ES" sz="3600" dirty="0">
                <a:latin typeface="Arial" charset="0"/>
                <a:cs typeface="+mn-cs"/>
                <a:hlinkClick r:id="rId2" action="ppaction://hlinkpres?slideindex=1&amp;slidetitle=" tooltip="1. Samuel 2:2"/>
              </a:rPr>
              <a:t>1. Samuel 2:2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Rey (</a:t>
            </a:r>
            <a:r>
              <a:rPr lang="es-ES" sz="3600" dirty="0">
                <a:latin typeface="Arial" charset="0"/>
                <a:cs typeface="+mn-cs"/>
                <a:hlinkClick r:id="rId3" action="ppaction://hlinkpres?slideindex=1&amp;slidetitle=" tooltip="Sofonías 3:15"/>
              </a:rPr>
              <a:t>Sofonías 3:15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La Roca (</a:t>
            </a:r>
            <a:r>
              <a:rPr lang="es-ES" sz="3600" dirty="0">
                <a:latin typeface="Arial" charset="0"/>
                <a:cs typeface="+mn-cs"/>
                <a:hlinkClick r:id="rId4" action="ppaction://hlinkpres?slideindex=1&amp;slidetitle=" tooltip="Habacuc 1:12"/>
              </a:rPr>
              <a:t>Habacuc 1:12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Salvador (</a:t>
            </a:r>
            <a:r>
              <a:rPr lang="es-ES" sz="3600" dirty="0">
                <a:latin typeface="Arial" charset="0"/>
                <a:cs typeface="+mn-cs"/>
                <a:hlinkClick r:id="rId5" action="ppaction://hlinkpres?slideindex=1&amp;slidetitle=" tooltip="Isaías 43:3"/>
              </a:rPr>
              <a:t>Isaías 43:3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Sanador (</a:t>
            </a:r>
            <a:r>
              <a:rPr lang="es-ES" sz="3600" dirty="0">
                <a:latin typeface="Arial" charset="0"/>
                <a:cs typeface="+mn-cs"/>
                <a:hlinkClick r:id="rId6" action="ppaction://hlinkpres?slideindex=1&amp;slidetitle=" tooltip="Éxodo 15:26"/>
              </a:rPr>
              <a:t>Éxodo 15:26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Santo (</a:t>
            </a:r>
            <a:r>
              <a:rPr lang="es-ES" sz="3600" dirty="0">
                <a:latin typeface="Arial" charset="0"/>
                <a:cs typeface="+mn-cs"/>
                <a:hlinkClick r:id="rId7" action="ppaction://hlinkpres?slideindex=1&amp;slidetitle=" tooltip="Apocalipsis 15:4"/>
              </a:rPr>
              <a:t>Apocalipsis 15:4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Señor (</a:t>
            </a:r>
            <a:r>
              <a:rPr lang="es-ES" sz="3600" dirty="0">
                <a:latin typeface="Arial" charset="0"/>
                <a:cs typeface="+mn-cs"/>
                <a:hlinkClick r:id="rId8" action="ppaction://hlinkpres?slideindex=1&amp;slidetitle=" tooltip="Josué 3:11"/>
              </a:rPr>
              <a:t>Josué 3:11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Verdadero (</a:t>
            </a:r>
            <a:r>
              <a:rPr lang="es-ES" sz="3600" dirty="0">
                <a:latin typeface="Arial" charset="0"/>
                <a:cs typeface="+mn-cs"/>
                <a:hlinkClick r:id="rId9" action="ppaction://hlinkpres?slideindex=1&amp;slidetitle=" tooltip="1. Juan 5:20"/>
              </a:rPr>
              <a:t>1. Juan 5:20</a:t>
            </a:r>
            <a:r>
              <a:rPr lang="es-ES" sz="3600" dirty="0">
                <a:latin typeface="Arial" charset="0"/>
                <a:cs typeface="+mn-cs"/>
              </a:rPr>
              <a:t>),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Pastor y Obispo (</a:t>
            </a:r>
            <a:r>
              <a:rPr lang="es-ES" sz="3600" dirty="0">
                <a:latin typeface="Arial" charset="0"/>
                <a:cs typeface="+mn-cs"/>
                <a:hlinkClick r:id="rId10" action="ppaction://hlinkpres?slideindex=1&amp;slidetitle=" tooltip="1. Pedro 2:25"/>
              </a:rPr>
              <a:t>1. Pedro 2:25</a:t>
            </a:r>
            <a:r>
              <a:rPr lang="es-ES" sz="3600" dirty="0">
                <a:latin typeface="Arial" charset="0"/>
                <a:cs typeface="+mn-cs"/>
              </a:rPr>
              <a:t>), Etc.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E725F45-EDDF-8DB9-077B-59128126B84E}"/>
              </a:ext>
            </a:extLst>
          </p:cNvPr>
          <p:cNvSpPr txBox="1"/>
          <p:nvPr/>
        </p:nvSpPr>
        <p:spPr>
          <a:xfrm>
            <a:off x="983432" y="1268760"/>
            <a:ext cx="9937104" cy="3045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4400" kern="100" dirty="0">
                <a:effectLst/>
                <a:latin typeface="system-ui"/>
                <a:ea typeface="Calibri" panose="020F0502020204030204" pitchFamily="34" charset="0"/>
                <a:cs typeface="Times New Roman" panose="02020603050405020304" pitchFamily="18" charset="0"/>
              </a:rPr>
              <a:t>¿A quién me asemejáis, y me igualáis, y me comparáis, para que seamos semejantes?</a:t>
            </a:r>
            <a:endParaRPr lang="es-FR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Isaías 46:5</a:t>
            </a:r>
            <a:r>
              <a:rPr lang="es-FR" sz="4400" dirty="0">
                <a:effectLst/>
              </a:rPr>
              <a:t> </a:t>
            </a:r>
            <a:endParaRPr lang="es-FR" sz="4400" dirty="0"/>
          </a:p>
        </p:txBody>
      </p:sp>
    </p:spTree>
    <p:extLst>
      <p:ext uri="{BB962C8B-B14F-4D97-AF65-F5344CB8AC3E}">
        <p14:creationId xmlns:p14="http://schemas.microsoft.com/office/powerpoint/2010/main" val="3267155888"/>
      </p:ext>
    </p:extLst>
  </p:cSld>
  <p:clrMapOvr>
    <a:masterClrMapping/>
  </p:clrMapOvr>
  <p:transition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>
            <a:extLst>
              <a:ext uri="{FF2B5EF4-FFF2-40B4-BE49-F238E27FC236}">
                <a16:creationId xmlns:a16="http://schemas.microsoft.com/office/drawing/2014/main" id="{92E7B607-A6AE-F521-A107-D6F3ED8D3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1916113"/>
            <a:ext cx="986472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sz="3600" dirty="0"/>
              <a:t>Hay quienes confiesan que Dios es uno, pero todavía creen que Dios está compuesto de dos personas </a:t>
            </a:r>
            <a:r>
              <a:rPr lang="es-ES" altLang="es-ES" sz="3600" b="1" dirty="0"/>
              <a:t>(</a:t>
            </a:r>
            <a:r>
              <a:rPr lang="es-ES" altLang="es-ES" sz="3600" b="1" dirty="0" err="1"/>
              <a:t>binitarismo</a:t>
            </a:r>
            <a:r>
              <a:rPr lang="es-ES" altLang="es-ES" sz="3600" b="1" dirty="0"/>
              <a:t>), </a:t>
            </a:r>
            <a:r>
              <a:rPr lang="es-ES" altLang="es-ES" sz="3600" dirty="0"/>
              <a:t>o de tres personas divinas y distintas </a:t>
            </a:r>
            <a:r>
              <a:rPr lang="es-ES" altLang="es-ES" sz="3600" b="1" dirty="0"/>
              <a:t>(</a:t>
            </a:r>
            <a:r>
              <a:rPr lang="es-ES" altLang="es-ES" sz="3600" b="1" dirty="0" err="1"/>
              <a:t>trinitarismo</a:t>
            </a:r>
            <a:r>
              <a:rPr lang="es-ES" altLang="es-ES" sz="3600" b="1" dirty="0"/>
              <a:t>).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8">
            <a:extLst>
              <a:ext uri="{FF2B5EF4-FFF2-40B4-BE49-F238E27FC236}">
                <a16:creationId xmlns:a16="http://schemas.microsoft.com/office/drawing/2014/main" id="{67F98B13-D70F-C780-EF64-39F01A27C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557338"/>
            <a:ext cx="10514012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 sz="3600" dirty="0"/>
              <a:t>La biblia afirma de que Dios es absolutamente uno </a:t>
            </a:r>
            <a:r>
              <a:rPr lang="en-US" altLang="es-ES" sz="3600" dirty="0"/>
              <a:t>[</a:t>
            </a:r>
            <a:r>
              <a:rPr lang="es-ES" altLang="es-ES" sz="3600" dirty="0"/>
              <a:t>sin distinción de personas</a:t>
            </a:r>
            <a:r>
              <a:rPr lang="en-US" altLang="es-ES" sz="3600" dirty="0"/>
              <a:t>]</a:t>
            </a:r>
            <a:r>
              <a:rPr lang="es-ES" altLang="es-ES" sz="3600" dirty="0"/>
              <a:t> (</a:t>
            </a:r>
            <a:r>
              <a:rPr lang="es-ES" altLang="es-ES" sz="3600" dirty="0">
                <a:hlinkClick r:id="rId2" action="ppaction://hlinkpres?slideindex=1&amp;slidetitle=" tooltip="Deuteronomio 6:4"/>
              </a:rPr>
              <a:t>Deuteronomio 6:4</a:t>
            </a:r>
            <a:r>
              <a:rPr lang="es-ES" altLang="es-ES" sz="3600" dirty="0"/>
              <a:t>, </a:t>
            </a:r>
            <a:r>
              <a:rPr lang="es-ES" altLang="es-ES" sz="3600" dirty="0">
                <a:hlinkClick r:id="rId3" action="ppaction://hlinkpres?slideindex=1&amp;slidetitle=" tooltip="Gálatas 3:20"/>
              </a:rPr>
              <a:t>Gálatas 3:20</a:t>
            </a:r>
            <a:r>
              <a:rPr lang="es-ES" altLang="es-ES" sz="3600" dirty="0"/>
              <a:t>)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sz="3600" dirty="0"/>
              <a:t>y que Jesucristo es la </a:t>
            </a:r>
            <a:r>
              <a:rPr lang="es-ES" altLang="es-ES" sz="3600" b="1" u="sng" dirty="0"/>
              <a:t>manifestación de Dios en carne </a:t>
            </a:r>
            <a:r>
              <a:rPr lang="es-ES" altLang="es-ES" sz="3600" dirty="0"/>
              <a:t>(</a:t>
            </a:r>
            <a:r>
              <a:rPr lang="es-ES" altLang="es-ES" sz="3600" dirty="0">
                <a:hlinkClick r:id="rId4" action="ppaction://hlinkpres?slideindex=1&amp;slidetitle=" tooltip="Juan 20:28"/>
              </a:rPr>
              <a:t>Juan 20:28</a:t>
            </a:r>
            <a:r>
              <a:rPr lang="es-ES" altLang="es-ES" sz="3600" dirty="0"/>
              <a:t>; </a:t>
            </a:r>
            <a:r>
              <a:rPr lang="es-ES" altLang="es-ES" sz="3600" dirty="0">
                <a:hlinkClick r:id="rId5" action="ppaction://hlinkpres?slideindex=1&amp;slidetitle=" tooltip="Colosenses 2:9"/>
              </a:rPr>
              <a:t>Colosenses 2:9</a:t>
            </a:r>
            <a:r>
              <a:rPr lang="es-ES" altLang="es-ES" sz="3600" dirty="0"/>
              <a:t>,           </a:t>
            </a:r>
            <a:r>
              <a:rPr lang="es-ES" altLang="es-ES" sz="3600" dirty="0">
                <a:hlinkClick r:id="rId6" action="ppaction://hlinkpres?slideindex=1&amp;slidetitle=" tooltip="1. Timoteo 3:16"/>
              </a:rPr>
              <a:t>1. Timoteo 3:16</a:t>
            </a:r>
            <a:r>
              <a:rPr lang="es-ES" altLang="es-ES" sz="3600" dirty="0"/>
              <a:t>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uadroTexto 4">
            <a:extLst>
              <a:ext uri="{FF2B5EF4-FFF2-40B4-BE49-F238E27FC236}">
                <a16:creationId xmlns:a16="http://schemas.microsoft.com/office/drawing/2014/main" id="{D007EEA5-A5AD-C28D-AB2E-49058AC97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2708275"/>
            <a:ext cx="89296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s-ES" altLang="es-FR" sz="3600" b="1" dirty="0"/>
              <a:t> En la biblia esta verdad es confesada de varias maneras, tales como: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463BF9DE-7CDE-739C-726E-739AF458BA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963" y="549275"/>
            <a:ext cx="11522075" cy="5135563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3400" dirty="0"/>
              <a:t>El misterio de la piedad (</a:t>
            </a:r>
            <a:r>
              <a:rPr lang="es-ES" sz="3400" dirty="0">
                <a:hlinkClick r:id="rId2" action="ppaction://hlinkpres?slideindex=1&amp;slidetitle=" tooltip="1. Timoteo 3:16"/>
              </a:rPr>
              <a:t>1. Timoteo 3:16</a:t>
            </a:r>
            <a:r>
              <a:rPr lang="es-ES" sz="3400" dirty="0"/>
              <a:t>), 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3400" dirty="0"/>
              <a:t>El misterio de la propia voluntad de Dios (</a:t>
            </a:r>
            <a:r>
              <a:rPr lang="es-ES" sz="3400" dirty="0">
                <a:hlinkClick r:id="rId3" action="ppaction://hlinkpres?slideindex=1&amp;slidetitle=" tooltip="Efesios 1:3-14"/>
              </a:rPr>
              <a:t>Efesios 1:3-14</a:t>
            </a:r>
            <a:r>
              <a:rPr lang="es-ES" sz="3400" dirty="0"/>
              <a:t>), 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3400" dirty="0"/>
              <a:t>Dios viniendo al mundo (</a:t>
            </a:r>
            <a:r>
              <a:rPr lang="es-ES" sz="3400" dirty="0">
                <a:hlinkClick r:id="rId4" action="ppaction://hlinkpres?slideindex=1&amp;slidetitle=" tooltip="Juan 1:9-10"/>
              </a:rPr>
              <a:t>Juan 1:9-10</a:t>
            </a:r>
            <a:r>
              <a:rPr lang="es-ES" sz="3400" dirty="0"/>
              <a:t>),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3400" dirty="0"/>
              <a:t>Dios mismo viniendo y salvando (</a:t>
            </a:r>
            <a:r>
              <a:rPr lang="es-ES" sz="3400" dirty="0">
                <a:hlinkClick r:id="rId5" action="ppaction://hlinkpres?slideindex=1&amp;slidetitle=" tooltip="Isaías 35:3-4"/>
              </a:rPr>
              <a:t>Isaías 35:3-4</a:t>
            </a:r>
            <a:r>
              <a:rPr lang="es-ES" sz="3400" dirty="0"/>
              <a:t>; </a:t>
            </a:r>
            <a:r>
              <a:rPr lang="es-ES" sz="3400" dirty="0">
                <a:hlinkClick r:id="rId6" action="ppaction://hlinkpres?slideindex=1&amp;slidetitle=" tooltip="Isaías 43:10-12"/>
              </a:rPr>
              <a:t>Isaías 43:10-12</a:t>
            </a:r>
            <a:r>
              <a:rPr lang="es-ES" sz="3400" dirty="0"/>
              <a:t>, </a:t>
            </a:r>
            <a:r>
              <a:rPr lang="es-ES" sz="3400" dirty="0">
                <a:hlinkClick r:id="rId7" action="ppaction://hlinkpres?slideindex=1&amp;slidetitle=" tooltip="Mateo 11:2-6"/>
              </a:rPr>
              <a:t>Mateo 11:2-6 </a:t>
            </a:r>
            <a:r>
              <a:rPr lang="es-ES" sz="3400" dirty="0"/>
              <a:t>y </a:t>
            </a:r>
            <a:r>
              <a:rPr lang="es-ES" sz="3400" dirty="0">
                <a:hlinkClick r:id="rId8" action="ppaction://hlinkpres?slideindex=1&amp;slidetitle=" tooltip="Lucas 7:18-23"/>
              </a:rPr>
              <a:t>Lucas 7:18-23</a:t>
            </a:r>
            <a:r>
              <a:rPr lang="es-ES" sz="3400" dirty="0"/>
              <a:t>), 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3400" dirty="0"/>
              <a:t>Dios con nosotros (</a:t>
            </a:r>
            <a:r>
              <a:rPr lang="es-ES" sz="3400" dirty="0">
                <a:hlinkClick r:id="rId9" action="ppaction://hlinkpres?slideindex=1&amp;slidetitle=" tooltip="Isaías 7:14"/>
              </a:rPr>
              <a:t>Isaías 7:14</a:t>
            </a:r>
            <a:r>
              <a:rPr lang="es-ES" sz="3400" dirty="0"/>
              <a:t>, </a:t>
            </a:r>
            <a:r>
              <a:rPr lang="es-ES" sz="3400" dirty="0">
                <a:hlinkClick r:id="rId10" action="ppaction://hlinkpres?slideindex=1&amp;slidetitle=" tooltip="Mateo 1:23"/>
              </a:rPr>
              <a:t>Mateo 1:23</a:t>
            </a:r>
            <a:r>
              <a:rPr lang="es-ES" sz="3400" dirty="0"/>
              <a:t>), 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3400" dirty="0"/>
              <a:t>El misterio escondido desde los siglos y edades (</a:t>
            </a:r>
            <a:r>
              <a:rPr lang="es-ES" sz="3400" dirty="0">
                <a:hlinkClick r:id="rId11" action="ppaction://hlinkpres?slideindex=1&amp;slidetitle=" tooltip="Efesios 3:8-12"/>
              </a:rPr>
              <a:t>Efesios 3:8-12</a:t>
            </a:r>
            <a:r>
              <a:rPr lang="es-ES" sz="3400" dirty="0"/>
              <a:t>),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F0D770EC-7F41-8321-3916-7716565A0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692150"/>
            <a:ext cx="11377613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3400" dirty="0"/>
              <a:t>El misterio de la fe (</a:t>
            </a:r>
            <a:r>
              <a:rPr lang="es-ES" sz="3400" dirty="0">
                <a:hlinkClick r:id="rId2" action="ppaction://hlinkpres?slideindex=1&amp;slidetitle=" tooltip="1. Timoteo 3:9"/>
              </a:rPr>
              <a:t>1. Timoteo 3:9</a:t>
            </a:r>
            <a:r>
              <a:rPr lang="es-ES" sz="3400" dirty="0"/>
              <a:t>),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3400" dirty="0"/>
              <a:t>La manifestación de la Gloria de Jehová (</a:t>
            </a:r>
            <a:r>
              <a:rPr lang="es-ES" sz="3400" dirty="0">
                <a:hlinkClick r:id="rId3" action="ppaction://hlinkpres?slideindex=1&amp;slidetitle=" tooltip="Isaías 40:5"/>
              </a:rPr>
              <a:t>Isaías 40:5</a:t>
            </a:r>
            <a:r>
              <a:rPr lang="es-ES" sz="3400" dirty="0"/>
              <a:t>),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3400" dirty="0"/>
              <a:t>Dios en Cristo (</a:t>
            </a:r>
            <a:r>
              <a:rPr lang="es-ES" sz="3400" dirty="0">
                <a:hlinkClick r:id="rId4" action="ppaction://hlinkpres?slideindex=1&amp;slidetitle=" tooltip="2. Corintios 5:18-20"/>
              </a:rPr>
              <a:t>2. Corintios 5:18-20</a:t>
            </a:r>
            <a:r>
              <a:rPr lang="es-ES" sz="3400" dirty="0"/>
              <a:t>, </a:t>
            </a:r>
            <a:r>
              <a:rPr lang="es-ES" sz="3400" dirty="0">
                <a:hlinkClick r:id="rId5" action="ppaction://hlinkpres?slideindex=1&amp;slidetitle=" tooltip="Colosenses 2:8-10"/>
              </a:rPr>
              <a:t>Colosenses 2:8-10</a:t>
            </a:r>
            <a:r>
              <a:rPr lang="es-ES" sz="3400" dirty="0"/>
              <a:t>),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3400" dirty="0"/>
              <a:t>El Padre morando en el Hijo (</a:t>
            </a:r>
            <a:r>
              <a:rPr lang="es-ES" sz="3400" dirty="0">
                <a:hlinkClick r:id="rId6" action="ppaction://hlinkpres?slideindex=1&amp;slidetitle=" tooltip="Juan 14:8-14"/>
              </a:rPr>
              <a:t>Juan 14:8-14</a:t>
            </a:r>
            <a:r>
              <a:rPr lang="es-ES" sz="3400" dirty="0"/>
              <a:t>),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3400" dirty="0"/>
              <a:t>El Padre participando de carne y sangre (</a:t>
            </a:r>
            <a:r>
              <a:rPr lang="es-ES" sz="3400" dirty="0">
                <a:hlinkClick r:id="rId7" action="ppaction://hlinkpres?slideindex=1&amp;slidetitle=" tooltip="Hebreos 2:14"/>
              </a:rPr>
              <a:t>Hebreos 2:14</a:t>
            </a:r>
            <a:r>
              <a:rPr lang="es-ES" sz="3400" dirty="0"/>
              <a:t>),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3400" dirty="0"/>
              <a:t>El misterio de Dios el Padre y de Cristo (</a:t>
            </a:r>
            <a:r>
              <a:rPr lang="es-ES" sz="3400" dirty="0">
                <a:hlinkClick r:id="rId8" action="ppaction://hlinkpres?slideindex=1&amp;slidetitle=" tooltip="Colosenses 2:2-5"/>
              </a:rPr>
              <a:t>Colosenses 2:2-5</a:t>
            </a:r>
            <a:r>
              <a:rPr lang="es-ES" sz="3400" dirty="0"/>
              <a:t>),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3400" dirty="0"/>
              <a:t>El misterio de Cristo (</a:t>
            </a:r>
            <a:r>
              <a:rPr lang="es-ES" sz="3400" dirty="0">
                <a:hlinkClick r:id="rId9" action="ppaction://hlinkpres?slideindex=1&amp;slidetitle=" tooltip="Efesios 3:1-4"/>
              </a:rPr>
              <a:t>Efesios 3:1-4</a:t>
            </a:r>
            <a:r>
              <a:rPr lang="es-ES" sz="3400" dirty="0"/>
              <a:t>, </a:t>
            </a:r>
            <a:r>
              <a:rPr lang="es-ES" sz="3400" dirty="0">
                <a:hlinkClick r:id="rId10" action="ppaction://hlinkpres?slideindex=1&amp;slidetitle=" tooltip="Colosenses 1:25-26"/>
              </a:rPr>
              <a:t>Colosenses 1:25-26</a:t>
            </a:r>
            <a:r>
              <a:rPr lang="es-ES" sz="3400" dirty="0"/>
              <a:t>, </a:t>
            </a:r>
            <a:r>
              <a:rPr lang="es-ES" sz="3400" dirty="0">
                <a:hlinkClick r:id="rId11" action="ppaction://hlinkpres?slideindex=1&amp;slidetitle=" tooltip="Colosenses 4:2-4"/>
              </a:rPr>
              <a:t>Colosenses 4:2-4</a:t>
            </a:r>
            <a:r>
              <a:rPr lang="es-ES" sz="3400" dirty="0"/>
              <a:t>),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3400" dirty="0"/>
              <a:t>Cristo es Dios sobre todo (</a:t>
            </a:r>
            <a:r>
              <a:rPr lang="es-ES" sz="3400" dirty="0">
                <a:hlinkClick r:id="rId12" action="ppaction://hlinkpres?slideindex=1&amp;slidetitle=" tooltip="Romanos 9:5"/>
              </a:rPr>
              <a:t>Romanos 9:5</a:t>
            </a:r>
            <a:r>
              <a:rPr lang="es-ES" sz="3400" dirty="0"/>
              <a:t>), etc.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>
            <a:extLst>
              <a:ext uri="{FF2B5EF4-FFF2-40B4-BE49-F238E27FC236}">
                <a16:creationId xmlns:a16="http://schemas.microsoft.com/office/drawing/2014/main" id="{DA46108E-D9BB-A8D6-0C60-F1DFDD773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787400"/>
            <a:ext cx="867727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s-ES" sz="340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rPr>
              <a:t>Todos los nombres y títulos de la Deidad, tales como:</a:t>
            </a:r>
          </a:p>
          <a:p>
            <a:pPr marL="914400" lvl="1" indent="-4572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s-ES" sz="340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rPr>
              <a:t>Dios, Jehová, Señor, Padre, Verbo (o Palabra) y Espíritu Santo, se refieren a </a:t>
            </a:r>
            <a:r>
              <a:rPr lang="es-ES" sz="34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rPr>
              <a:t>un mismo Ser.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E8ADD78-CB42-00FB-CB21-A6C9B71F70D5}"/>
              </a:ext>
            </a:extLst>
          </p:cNvPr>
          <p:cNvSpPr txBox="1"/>
          <p:nvPr/>
        </p:nvSpPr>
        <p:spPr>
          <a:xfrm>
            <a:off x="960438" y="3738563"/>
            <a:ext cx="10175875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eaLnBrk="1" hangingPunct="1">
              <a:buFont typeface="Wingdings" pitchFamily="2" charset="2"/>
              <a:buChar char="q"/>
              <a:defRPr/>
            </a:pPr>
            <a:r>
              <a:rPr lang="es-ES" sz="360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Estos diferentes calificativos simplemente titulan o denotan manifestaciones, papeles, relaciones con la humanidad, modos de actividad, o aspectos de la revelación de Dios.</a:t>
            </a:r>
          </a:p>
          <a:p>
            <a:pPr marL="571500" indent="-571500" eaLnBrk="1" hangingPunct="1">
              <a:buFont typeface="Wingdings" pitchFamily="2" charset="2"/>
              <a:buChar char="q"/>
              <a:defRPr/>
            </a:pPr>
            <a:endParaRPr lang="es-ES" sz="36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6">
            <a:extLst>
              <a:ext uri="{FF2B5EF4-FFF2-40B4-BE49-F238E27FC236}">
                <a16:creationId xmlns:a16="http://schemas.microsoft.com/office/drawing/2014/main" id="{5CFD4F0F-67C3-C5E7-724B-33345C68E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644775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5400" dirty="0"/>
              <a:t>Jehová es manifestado en carne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54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54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6">
            <a:extLst>
              <a:ext uri="{FF2B5EF4-FFF2-40B4-BE49-F238E27FC236}">
                <a16:creationId xmlns:a16="http://schemas.microsoft.com/office/drawing/2014/main" id="{F3012BEA-E473-E7B6-DD28-B8814EC93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836613"/>
            <a:ext cx="105124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Jehová es manifestado en carne: (</a:t>
            </a:r>
            <a:r>
              <a:rPr lang="es-ES" altLang="es-ES" dirty="0">
                <a:hlinkClick r:id="rId2" action="ppaction://hlinkpres?slideindex=1&amp;slidetitle=" tooltip="Isaías 9:6"/>
              </a:rPr>
              <a:t>Isaías 9:6</a:t>
            </a:r>
            <a:r>
              <a:rPr lang="es-ES" altLang="es-ES" dirty="0"/>
              <a:t>; </a:t>
            </a:r>
            <a:r>
              <a:rPr lang="es-ES" altLang="es-ES" dirty="0">
                <a:hlinkClick r:id="rId3" action="ppaction://hlinkpres?slideindex=1&amp;slidetitle=" tooltip="Isaías 40:9"/>
              </a:rPr>
              <a:t>40:9</a:t>
            </a:r>
            <a:r>
              <a:rPr lang="es-ES" altLang="es-ES" dirty="0"/>
              <a:t>; </a:t>
            </a:r>
            <a:r>
              <a:rPr lang="es-ES" altLang="es-ES" dirty="0">
                <a:hlinkClick r:id="rId4" action="ppaction://hlinkpres?slideindex=1&amp;slidetitle=" tooltip="Juan 8:58"/>
              </a:rPr>
              <a:t>Juan 8:58</a:t>
            </a:r>
            <a:r>
              <a:rPr lang="es-ES" altLang="es-ES" dirty="0"/>
              <a:t>; </a:t>
            </a:r>
            <a:r>
              <a:rPr lang="es-ES" altLang="es-ES" dirty="0">
                <a:hlinkClick r:id="rId5" action="ppaction://hlinkpres?slideindex=1&amp;slidetitle=" tooltip="Juan 20:28"/>
              </a:rPr>
              <a:t>20:28</a:t>
            </a:r>
            <a:r>
              <a:rPr lang="es-ES" altLang="es-ES" dirty="0"/>
              <a:t>; </a:t>
            </a:r>
            <a:r>
              <a:rPr lang="es-ES" altLang="es-ES" dirty="0">
                <a:hlinkClick r:id="rId6" action="ppaction://hlinkpres?slideindex=1&amp;slidetitle=" tooltip="2. Corintios 5:19"/>
              </a:rPr>
              <a:t>2. Corintios 5:19</a:t>
            </a:r>
            <a:r>
              <a:rPr lang="es-ES" altLang="es-ES" dirty="0"/>
              <a:t>; </a:t>
            </a:r>
            <a:r>
              <a:rPr lang="es-ES" altLang="es-ES" dirty="0">
                <a:hlinkClick r:id="rId7" action="ppaction://hlinkpres?slideindex=1&amp;slidetitle=" tooltip="Colosenses 2:9"/>
              </a:rPr>
              <a:t>Colosenses 2:9</a:t>
            </a:r>
            <a:r>
              <a:rPr lang="es-ES" altLang="es-ES" dirty="0"/>
              <a:t>; </a:t>
            </a:r>
            <a:r>
              <a:rPr lang="es-ES" altLang="es-ES" dirty="0">
                <a:hlinkClick r:id="rId8" action="ppaction://hlinkpres?slideindex=1&amp;slidetitle=" tooltip="1. Timoteo 3:16"/>
              </a:rPr>
              <a:t>1. Timoteo 3:16</a:t>
            </a:r>
            <a:r>
              <a:rPr lang="es-ES" altLang="es-ES" dirty="0"/>
              <a:t>; </a:t>
            </a:r>
            <a:r>
              <a:rPr lang="es-ES" altLang="es-ES" dirty="0">
                <a:hlinkClick r:id="rId9" action="ppaction://hlinkpres?slideindex=1&amp;slidetitle=" tooltip="Tito 2:13"/>
              </a:rPr>
              <a:t>Tito 2:13</a:t>
            </a:r>
            <a:r>
              <a:rPr lang="es-ES" altLang="es-ES" dirty="0"/>
              <a:t>).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Jesús es el Padre encarnado (</a:t>
            </a:r>
            <a:r>
              <a:rPr lang="es-ES" altLang="es-ES" dirty="0">
                <a:hlinkClick r:id="rId2" action="ppaction://hlinkpres?slideindex=1&amp;slidetitle=" tooltip="Isaías 9:6"/>
              </a:rPr>
              <a:t>Isaías 9:6</a:t>
            </a:r>
            <a:r>
              <a:rPr lang="es-ES" altLang="es-ES" dirty="0"/>
              <a:t>; </a:t>
            </a:r>
            <a:r>
              <a:rPr lang="es-ES" altLang="es-ES" dirty="0">
                <a:hlinkClick r:id="rId10" action="ppaction://hlinkpres?slideindex=1&amp;slidetitle=" tooltip="Isaías 63:16"/>
              </a:rPr>
              <a:t>63:16</a:t>
            </a:r>
            <a:r>
              <a:rPr lang="es-ES" altLang="es-ES" dirty="0"/>
              <a:t>; </a:t>
            </a:r>
            <a:r>
              <a:rPr lang="es-ES" altLang="es-ES" dirty="0">
                <a:hlinkClick r:id="rId11" action="ppaction://hlinkpres?slideindex=1&amp;slidetitle=" tooltip="Juan 10:30"/>
              </a:rPr>
              <a:t>Juan 10:30</a:t>
            </a:r>
            <a:r>
              <a:rPr lang="es-ES" altLang="es-ES" dirty="0"/>
              <a:t>; </a:t>
            </a:r>
            <a:r>
              <a:rPr lang="es-ES" altLang="es-ES" dirty="0">
                <a:hlinkClick r:id="rId12" action="ppaction://hlinkpres?slideindex=1&amp;slidetitle=" tooltip="Juan 14:9-11"/>
              </a:rPr>
              <a:t>14:9-11</a:t>
            </a:r>
            <a:r>
              <a:rPr lang="es-ES" altLang="es-ES" dirty="0"/>
              <a:t>; </a:t>
            </a:r>
            <a:r>
              <a:rPr lang="es-ES" altLang="es-ES" dirty="0">
                <a:hlinkClick r:id="rId13" action="ppaction://hlinkpres?slideindex=1&amp;slidetitle=" tooltip="Apocalipsis 21:6-7"/>
              </a:rPr>
              <a:t>Apocalipsis 21:6-7</a:t>
            </a:r>
            <a:r>
              <a:rPr lang="es-ES" altLang="es-ES" dirty="0"/>
              <a:t>).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El Espíritu Santo es el Espíritu que se encarnó en Jesús y también es Jesús en forma Espiritual (</a:t>
            </a:r>
            <a:r>
              <a:rPr lang="es-ES" altLang="es-ES" dirty="0">
                <a:hlinkClick r:id="rId14" action="ppaction://hlinkpres?slideindex=1&amp;slidetitle=" tooltip="Juan 14:16-18"/>
              </a:rPr>
              <a:t>Juan 14:16-18</a:t>
            </a:r>
            <a:r>
              <a:rPr lang="es-ES" altLang="es-ES" dirty="0"/>
              <a:t>; </a:t>
            </a:r>
            <a:r>
              <a:rPr lang="es-ES" altLang="es-ES" dirty="0">
                <a:hlinkClick r:id="rId15" action="ppaction://hlinkpres?slideindex=1&amp;slidetitle=" tooltip="Romanos 8:9-11"/>
              </a:rPr>
              <a:t>Romanos 8:9-11</a:t>
            </a:r>
            <a:r>
              <a:rPr lang="es-ES" altLang="es-ES" dirty="0"/>
              <a:t>; </a:t>
            </a:r>
            <a:r>
              <a:rPr lang="es-ES" altLang="es-ES" dirty="0">
                <a:hlinkClick r:id="rId16" action="ppaction://hlinkpres?slideindex=1&amp;slidetitle=" tooltip="Filipenses 1:19"/>
              </a:rPr>
              <a:t>Filipenses1:19</a:t>
            </a:r>
            <a:r>
              <a:rPr lang="es-ES" altLang="es-ES" dirty="0"/>
              <a:t>; </a:t>
            </a:r>
            <a:r>
              <a:rPr lang="es-ES" altLang="es-ES" dirty="0">
                <a:hlinkClick r:id="rId17" action="ppaction://hlinkpres?slideindex=1&amp;slidetitle=" tooltip="Colosenses 1:27"/>
              </a:rPr>
              <a:t>Colosenses 1:27</a:t>
            </a:r>
            <a:r>
              <a:rPr lang="es-ES" altLang="es-ES" dirty="0"/>
              <a:t>).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9D25659-83B8-4809-AB24-04149400A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09011"/>
      </p:ext>
    </p:extLst>
  </p:cSld>
  <p:clrMapOvr>
    <a:masterClrMapping/>
  </p:clrMapOvr>
  <p:transition>
    <p:split orient="vert"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1AC41E20-6618-B4CB-F47E-47DBF3EEC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052513"/>
            <a:ext cx="107299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sz="3600" dirty="0"/>
              <a:t>La Biblia revela a Dios como Padre debido a su relación paternal con la humanidad (</a:t>
            </a:r>
            <a:r>
              <a:rPr lang="es-ES" altLang="es-ES" sz="3600" dirty="0">
                <a:hlinkClick r:id="rId2" action="ppaction://hlinkpres?slideindex=1&amp;slidetitle=" tooltip="Deuteronomio 32:6"/>
              </a:rPr>
              <a:t>Deuteronomio 32:6</a:t>
            </a:r>
            <a:r>
              <a:rPr lang="es-ES" altLang="es-ES" sz="3600" dirty="0"/>
              <a:t>, </a:t>
            </a:r>
            <a:r>
              <a:rPr lang="es-ES" altLang="es-ES" sz="3600" dirty="0">
                <a:hlinkClick r:id="rId3" action="ppaction://hlinkpres?slideindex=1&amp;slidetitle=" tooltip="Isaías 63:16"/>
              </a:rPr>
              <a:t>Isaías 63:16</a:t>
            </a:r>
            <a:r>
              <a:rPr lang="es-ES" altLang="es-ES" sz="3600" dirty="0"/>
              <a:t>),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sz="3600" dirty="0"/>
              <a:t>Como Hijo por haberse manifestado en la carne humana (</a:t>
            </a:r>
            <a:r>
              <a:rPr lang="es-ES" altLang="es-ES" sz="3600" dirty="0">
                <a:hlinkClick r:id="rId4" action="ppaction://hlinkpres?slideindex=1&amp;slidetitle=" tooltip="Lucas 1:35"/>
              </a:rPr>
              <a:t>Lucas 1:35</a:t>
            </a:r>
            <a:r>
              <a:rPr lang="es-ES" altLang="es-ES" sz="3600" dirty="0"/>
              <a:t>, </a:t>
            </a:r>
            <a:r>
              <a:rPr lang="es-ES" altLang="es-ES" sz="3600" dirty="0">
                <a:hlinkClick r:id="rId5" action="ppaction://hlinkpres?slideindex=1&amp;slidetitle=" tooltip="Gálatas 4:4"/>
              </a:rPr>
              <a:t>Gálatas 4:4</a:t>
            </a:r>
            <a:r>
              <a:rPr lang="es-ES" altLang="es-ES" sz="3600" dirty="0"/>
              <a:t>),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sz="3600" dirty="0"/>
              <a:t>y como Espíritu Santo por su naturaleza espiritual y santa (</a:t>
            </a:r>
            <a:r>
              <a:rPr lang="es-ES" altLang="es-ES" sz="3600" dirty="0">
                <a:hlinkClick r:id="rId6" action="ppaction://hlinkpres?slideindex=1&amp;slidetitle=" tooltip="Génesis 1:2"/>
              </a:rPr>
              <a:t>Génesis 1:2</a:t>
            </a:r>
            <a:r>
              <a:rPr lang="es-ES" altLang="es-ES" sz="3600" dirty="0"/>
              <a:t>, </a:t>
            </a:r>
            <a:r>
              <a:rPr lang="es-ES" altLang="es-ES" sz="3600" dirty="0">
                <a:hlinkClick r:id="rId7" action="ppaction://hlinkpres?slideindex=1&amp;slidetitle=" tooltip="Hechos 1:8"/>
              </a:rPr>
              <a:t>Hechos 1:8</a:t>
            </a:r>
            <a:r>
              <a:rPr lang="es-ES" altLang="es-ES" sz="3600" dirty="0"/>
              <a:t>).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AB938F3-2A5D-7ECD-F8E2-9C53265E8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1588" y="2708275"/>
            <a:ext cx="9144000" cy="1139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CO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Entendiendo las manifestaciones</a:t>
            </a:r>
            <a:endParaRPr lang="es-E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F5B62A5-F8D7-6254-B79A-46366B1A4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400" y="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CO" sz="4000" b="1" dirty="0">
                <a:latin typeface="Arial" panose="020B0604020202020204" pitchFamily="34" charset="0"/>
                <a:cs typeface="Arial" panose="020B0604020202020204" pitchFamily="34" charset="0"/>
              </a:rPr>
              <a:t>Entendiendo las manifestaciones</a:t>
            </a:r>
            <a:endParaRPr lang="es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8" name="Text Box 6">
            <a:extLst>
              <a:ext uri="{FF2B5EF4-FFF2-40B4-BE49-F238E27FC236}">
                <a16:creationId xmlns:a16="http://schemas.microsoft.com/office/drawing/2014/main" id="{1A38D080-9A51-E394-35B7-874BA42AD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1139825"/>
            <a:ext cx="1130458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Por su relación paternal para con nosotros, el Único Dios es el Padre de toda la creación, Padre del único Hijo engendrado, y Padre de los creyentes nacidos de nuevo. (</a:t>
            </a:r>
            <a:r>
              <a:rPr lang="es-ES" altLang="es-ES" dirty="0">
                <a:hlinkClick r:id="rId2" action="ppaction://hlinkpres?slideindex=1&amp;slidetitle=" tooltip="Deuteronomio 32:6"/>
              </a:rPr>
              <a:t>Deuteronomio 32:6</a:t>
            </a:r>
            <a:r>
              <a:rPr lang="es-ES" altLang="es-ES" dirty="0"/>
              <a:t>; </a:t>
            </a:r>
            <a:r>
              <a:rPr lang="es-ES" altLang="es-ES" dirty="0">
                <a:hlinkClick r:id="rId3" action="ppaction://hlinkpres?slideindex=1&amp;slidetitle=" tooltip="Malaquías 2:10"/>
              </a:rPr>
              <a:t>Malaquías 2:10</a:t>
            </a:r>
            <a:r>
              <a:rPr lang="es-ES" altLang="es-ES" dirty="0"/>
              <a:t>; </a:t>
            </a:r>
            <a:r>
              <a:rPr lang="es-ES" altLang="es-ES" dirty="0">
                <a:hlinkClick r:id="rId4" action="ppaction://hlinkpres?slideindex=1&amp;slidetitle=" tooltip="Gálatas 4:6"/>
              </a:rPr>
              <a:t>Gálatas 4:6</a:t>
            </a:r>
            <a:r>
              <a:rPr lang="es-ES" altLang="es-ES" dirty="0"/>
              <a:t>; </a:t>
            </a:r>
            <a:r>
              <a:rPr lang="es-ES" altLang="es-ES" dirty="0">
                <a:hlinkClick r:id="rId5" action="ppaction://hlinkpres?slideindex=1&amp;slidetitle=" tooltip="Hebreos 1:5"/>
              </a:rPr>
              <a:t>Hebreos 1:5</a:t>
            </a:r>
            <a:r>
              <a:rPr lang="es-ES" altLang="es-ES" dirty="0"/>
              <a:t>; </a:t>
            </a:r>
            <a:r>
              <a:rPr lang="es-ES" altLang="es-ES" dirty="0">
                <a:hlinkClick r:id="rId6" action="ppaction://hlinkpres?slideindex=1&amp;slidetitle=" tooltip="Hebreos 12:9"/>
              </a:rPr>
              <a:t>12:9</a:t>
            </a:r>
            <a:r>
              <a:rPr lang="es-ES" altLang="es-ES" dirty="0"/>
              <a:t>).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De la misma manera Dios es Padre por ser el Origen y Creador de todo cuanto existe (</a:t>
            </a:r>
            <a:r>
              <a:rPr lang="es-ES" altLang="es-ES" dirty="0">
                <a:hlinkClick r:id="rId7" action="ppaction://hlinkpres?slideindex=1&amp;slidetitle=" tooltip="Isaías 64:8"/>
              </a:rPr>
              <a:t>Isaías 64:8</a:t>
            </a:r>
            <a:r>
              <a:rPr lang="es-ES" altLang="es-ES" dirty="0"/>
              <a:t>, </a:t>
            </a:r>
            <a:r>
              <a:rPr lang="es-ES" altLang="es-ES" dirty="0">
                <a:hlinkClick r:id="rId8" action="ppaction://hlinkpres?slideindex=1&amp;slidetitle=" tooltip="Apocalipsis 4:11"/>
              </a:rPr>
              <a:t>Apocalipsis 4:11</a:t>
            </a:r>
            <a:r>
              <a:rPr lang="es-ES" altLang="es-ES" dirty="0"/>
              <a:t>),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y por ser nuestro Sustentador y Cuidador (</a:t>
            </a:r>
            <a:r>
              <a:rPr lang="es-ES" altLang="es-ES" dirty="0">
                <a:hlinkClick r:id="rId9" action="ppaction://hlinkpres?slideindex=1&amp;slidetitle=" tooltip="1. Crónicas 29:10"/>
              </a:rPr>
              <a:t>1. Crónicas 29:10</a:t>
            </a:r>
            <a:r>
              <a:rPr lang="es-ES" altLang="es-ES" dirty="0"/>
              <a:t>, </a:t>
            </a:r>
            <a:r>
              <a:rPr lang="es-ES" altLang="es-ES" dirty="0">
                <a:hlinkClick r:id="rId10" action="ppaction://hlinkpres?slideindex=1&amp;slidetitle=" tooltip="Isaías 63:16"/>
              </a:rPr>
              <a:t>Isaías 63:16</a:t>
            </a:r>
            <a:r>
              <a:rPr lang="es-ES" altLang="es-ES" dirty="0"/>
              <a:t>, </a:t>
            </a:r>
            <a:r>
              <a:rPr lang="es-ES" altLang="es-ES" dirty="0">
                <a:hlinkClick r:id="rId11" action="ppaction://hlinkpres?slideindex=1&amp;slidetitle=" tooltip="Santiago 1:17"/>
              </a:rPr>
              <a:t>Santiago 1:17</a:t>
            </a:r>
            <a:r>
              <a:rPr lang="es-ES" altLang="es-ES" dirty="0"/>
              <a:t>).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endParaRPr lang="es-ES" altLang="es-ES" dirty="0"/>
          </a:p>
        </p:txBody>
      </p:sp>
    </p:spTree>
  </p:cSld>
  <p:clrMapOvr>
    <a:masterClrMapping/>
  </p:clrMapOvr>
  <p:transition>
    <p:split orient="vert"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carne">
            <a:extLst>
              <a:ext uri="{FF2B5EF4-FFF2-40B4-BE49-F238E27FC236}">
                <a16:creationId xmlns:a16="http://schemas.microsoft.com/office/drawing/2014/main" id="{7047B878-6744-2DD0-9451-E60C06B6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0527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5">
            <a:extLst>
              <a:ext uri="{FF2B5EF4-FFF2-40B4-BE49-F238E27FC236}">
                <a16:creationId xmlns:a16="http://schemas.microsoft.com/office/drawing/2014/main" id="{88B7A7F4-7883-04AF-0543-6AC6B3BE3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333375"/>
            <a:ext cx="8066088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b="1" u="sng" dirty="0"/>
              <a:t>El título Hijo </a:t>
            </a:r>
            <a:r>
              <a:rPr lang="es-ES" altLang="es-ES" dirty="0"/>
              <a:t>se refiere a la manifestación de Dios en carne como el ser humano perfecto (</a:t>
            </a:r>
            <a:r>
              <a:rPr lang="es-ES" altLang="es-ES" dirty="0">
                <a:hlinkClick r:id="rId3" action="ppaction://hlinkpres?slideindex=1&amp;slidetitle=" tooltip="Efesios 4:13"/>
              </a:rPr>
              <a:t>Efesios 4:13</a:t>
            </a:r>
            <a:r>
              <a:rPr lang="es-ES" altLang="es-ES" dirty="0"/>
              <a:t>), el Cristo (</a:t>
            </a:r>
            <a:r>
              <a:rPr lang="es-ES" altLang="es-ES" dirty="0">
                <a:hlinkClick r:id="rId4" action="ppaction://hlinkpres?slideindex=1&amp;slidetitle=" tooltip="Mateo 1:16"/>
              </a:rPr>
              <a:t>Mateo 1:16</a:t>
            </a:r>
            <a:r>
              <a:rPr lang="es-ES" altLang="es-ES" dirty="0"/>
              <a:t>), el Mesías (</a:t>
            </a:r>
            <a:r>
              <a:rPr lang="es-ES" altLang="es-ES" dirty="0">
                <a:hlinkClick r:id="rId5" action="ppaction://hlinkpres?slideindex=1&amp;slidetitle=" tooltip="Juan 1:41"/>
              </a:rPr>
              <a:t>Juan 1:41</a:t>
            </a:r>
            <a:r>
              <a:rPr lang="es-ES" altLang="es-ES" dirty="0"/>
              <a:t>) o el segundo Adán (</a:t>
            </a:r>
            <a:r>
              <a:rPr lang="es-ES" altLang="es-ES" dirty="0">
                <a:hlinkClick r:id="rId6" action="ppaction://hlinkpres?slideindex=1&amp;slidetitle=" tooltip="1. Corintios 15:45-49"/>
              </a:rPr>
              <a:t>1. Corintios 15:45-49</a:t>
            </a:r>
            <a:r>
              <a:rPr lang="es-ES" altLang="es-ES" dirty="0"/>
              <a:t>).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Dios sólo llegó a ser el Hijo al manifestarse en carne.</a:t>
            </a:r>
          </a:p>
        </p:txBody>
      </p:sp>
      <p:sp>
        <p:nvSpPr>
          <p:cNvPr id="30723" name="Text Box 5">
            <a:extLst>
              <a:ext uri="{FF2B5EF4-FFF2-40B4-BE49-F238E27FC236}">
                <a16:creationId xmlns:a16="http://schemas.microsoft.com/office/drawing/2014/main" id="{C500F8C1-FF60-B839-F5DC-2C95ECFC2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4954588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(</a:t>
            </a:r>
            <a:r>
              <a:rPr lang="es-ES" altLang="es-ES" dirty="0">
                <a:hlinkClick r:id="rId7" action="ppaction://hlinkpres?slideindex=1&amp;slidetitle=" tooltip="Hebreos 2:14"/>
              </a:rPr>
              <a:t>Hebreos 2:14</a:t>
            </a:r>
            <a:r>
              <a:rPr lang="es-ES" altLang="es-ES" dirty="0"/>
              <a:t>). A esta manifestación también se le llama el Hijo de Dios (</a:t>
            </a:r>
            <a:r>
              <a:rPr lang="es-ES" altLang="es-ES" dirty="0">
                <a:hlinkClick r:id="rId8" action="ppaction://hlinkpres?slideindex=1&amp;slidetitle=" tooltip="Mateo 1:18-20"/>
              </a:rPr>
              <a:t>Mateo 1:18-20</a:t>
            </a:r>
            <a:r>
              <a:rPr lang="es-ES" altLang="es-ES" dirty="0"/>
              <a:t>; </a:t>
            </a:r>
            <a:r>
              <a:rPr lang="es-ES" altLang="es-ES" dirty="0">
                <a:hlinkClick r:id="rId9" action="ppaction://hlinkpres?slideindex=1&amp;slidetitle=" tooltip="Lucas 1:35"/>
              </a:rPr>
              <a:t>Lucas 1:35</a:t>
            </a:r>
            <a:r>
              <a:rPr lang="es-ES" altLang="es-ES" dirty="0"/>
              <a:t>).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5">
            <a:extLst>
              <a:ext uri="{FF2B5EF4-FFF2-40B4-BE49-F238E27FC236}">
                <a16:creationId xmlns:a16="http://schemas.microsoft.com/office/drawing/2014/main" id="{91C1EF58-A3A2-E555-4A63-B24BD3756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844550"/>
            <a:ext cx="1137602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b="1" dirty="0"/>
              <a:t>El Hijo </a:t>
            </a:r>
            <a:r>
              <a:rPr lang="es-ES" altLang="es-ES" dirty="0"/>
              <a:t>es la manifestación en carne de la Deidad completa, no de una parte.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No de un semidiós, ni la encarnación de un ángel (arcángel Miguel).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 </a:t>
            </a:r>
            <a:r>
              <a:rPr lang="es-ES" altLang="es-ES" b="1" dirty="0"/>
              <a:t>El Hijo </a:t>
            </a:r>
            <a:r>
              <a:rPr lang="es-ES" altLang="es-ES" dirty="0"/>
              <a:t>tampoco es meramente un hombre común, sino la manifestación de Dios el Padre en Carne.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El pasaje de </a:t>
            </a:r>
            <a:r>
              <a:rPr lang="es-ES" altLang="es-ES" dirty="0">
                <a:hlinkClick r:id="rId2" action="ppaction://hlinkpres?slideindex=1&amp;slidetitle=" tooltip="Colosenses 2:9"/>
              </a:rPr>
              <a:t>Colosenses 2:9</a:t>
            </a:r>
            <a:r>
              <a:rPr lang="es-ES" altLang="es-ES" dirty="0"/>
              <a:t> es significativo. Este pasaje usa ciertas palabras: “Todo” “plenitud y deidad.”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untitled">
            <a:extLst>
              <a:ext uri="{FF2B5EF4-FFF2-40B4-BE49-F238E27FC236}">
                <a16:creationId xmlns:a16="http://schemas.microsoft.com/office/drawing/2014/main" id="{92832F46-6D81-ADAC-5808-17280BA8A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8" r="15538"/>
          <a:stretch>
            <a:fillRect/>
          </a:stretch>
        </p:blipFill>
        <p:spPr bwMode="auto">
          <a:xfrm>
            <a:off x="407988" y="2227263"/>
            <a:ext cx="1655762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5">
            <a:extLst>
              <a:ext uri="{FF2B5EF4-FFF2-40B4-BE49-F238E27FC236}">
                <a16:creationId xmlns:a16="http://schemas.microsoft.com/office/drawing/2014/main" id="{C941D3A6-0B8D-6F56-6B0D-AD6B1300A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050925"/>
            <a:ext cx="9756775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sz="3600" dirty="0"/>
              <a:t>Los términos 'Dios Hijo' e 'Hijo Eterno' no son bíblicos.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sz="3600" dirty="0"/>
              <a:t> La Biblia habla en cambio del 'Hijo de Dios' y del 'único Hijo engendrado‘(unigénito).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sz="3600" dirty="0"/>
              <a:t>El Hijo tuvo un principio, a saber, la encarnación (</a:t>
            </a:r>
            <a:r>
              <a:rPr lang="es-ES" altLang="es-ES" sz="3600" dirty="0">
                <a:hlinkClick r:id="rId3" action="ppaction://hlinkpres?slideindex=1&amp;slidetitle=" tooltip="Lucas 1:35"/>
              </a:rPr>
              <a:t>Lucas 1:35</a:t>
            </a:r>
            <a:r>
              <a:rPr lang="es-ES" altLang="es-ES" sz="3600" dirty="0"/>
              <a:t>; </a:t>
            </a:r>
            <a:r>
              <a:rPr lang="es-ES" altLang="es-ES" sz="3600" dirty="0">
                <a:hlinkClick r:id="rId4" action="ppaction://hlinkpres?slideindex=1&amp;slidetitle=" tooltip="Gálatas 4:4"/>
              </a:rPr>
              <a:t>Gálatas 4:4</a:t>
            </a:r>
            <a:r>
              <a:rPr lang="es-ES" altLang="es-ES" sz="3600" dirty="0"/>
              <a:t>; </a:t>
            </a:r>
            <a:r>
              <a:rPr lang="es-ES" altLang="es-ES" sz="3600" dirty="0">
                <a:hlinkClick r:id="rId5" action="ppaction://hlinkpres?slideindex=1&amp;slidetitle=" tooltip="Hebreos 1:5-6"/>
              </a:rPr>
              <a:t>Hebreos 1:5-6</a:t>
            </a:r>
            <a:r>
              <a:rPr lang="es-ES" altLang="es-ES" sz="3600" dirty="0"/>
              <a:t>).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endParaRPr lang="es-ES" altLang="es-ES" sz="3600" dirty="0"/>
          </a:p>
        </p:txBody>
      </p:sp>
    </p:spTree>
  </p:cSld>
  <p:clrMapOvr>
    <a:masterClrMapping/>
  </p:clrMapOvr>
  <p:transition>
    <p:split orient="vert"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uadroTexto 4">
            <a:extLst>
              <a:ext uri="{FF2B5EF4-FFF2-40B4-BE49-F238E27FC236}">
                <a16:creationId xmlns:a16="http://schemas.microsoft.com/office/drawing/2014/main" id="{38DDB861-203D-2083-38CE-C6888AD31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2781300"/>
            <a:ext cx="113776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FR" sz="3600" b="1" dirty="0"/>
              <a:t>LA SIMULTANEIDAD:</a:t>
            </a:r>
          </a:p>
          <a:p>
            <a:r>
              <a:rPr lang="es-ES" altLang="es-FR" sz="3600" dirty="0"/>
              <a:t>Se dice que dos sucesos presentan </a:t>
            </a:r>
            <a:r>
              <a:rPr lang="es-ES" altLang="es-FR" sz="3600" b="1" dirty="0"/>
              <a:t>simultaneidad</a:t>
            </a:r>
            <a:r>
              <a:rPr lang="es-ES" altLang="es-FR" sz="3600" dirty="0"/>
              <a:t> cuando se producen al mismo tiempo.</a:t>
            </a:r>
            <a:endParaRPr lang="es-FR" altLang="es-FR" sz="3600" dirty="0"/>
          </a:p>
        </p:txBody>
      </p:sp>
    </p:spTree>
  </p:cSld>
  <p:clrMapOvr>
    <a:masterClrMapping/>
  </p:clrMapOvr>
  <p:transition>
    <p:split orient="vert"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6">
            <a:extLst>
              <a:ext uri="{FF2B5EF4-FFF2-40B4-BE49-F238E27FC236}">
                <a16:creationId xmlns:a16="http://schemas.microsoft.com/office/drawing/2014/main" id="{FC9C54E7-18EF-39AE-E404-06D1D4A59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84313"/>
            <a:ext cx="93233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El Dios único, se manifestó simultáneamente como Padre y como Hijo, pues Jesús enseñó: "Yo y el Padre uno somos" (</a:t>
            </a:r>
            <a:r>
              <a:rPr lang="es-ES" altLang="es-ES" dirty="0">
                <a:hlinkClick r:id="rId2" action="ppaction://hlinkpres?slideindex=1&amp;slidetitle=" tooltip="Juan 10:30"/>
              </a:rPr>
              <a:t>Juan 10:30</a:t>
            </a:r>
            <a:r>
              <a:rPr lang="es-ES" altLang="es-ES" dirty="0"/>
              <a:t>), y por eso el que confiesa al Hijo tiene también al Padre</a:t>
            </a:r>
          </a:p>
        </p:txBody>
      </p:sp>
      <p:sp>
        <p:nvSpPr>
          <p:cNvPr id="25604" name="Text Box 6">
            <a:extLst>
              <a:ext uri="{FF2B5EF4-FFF2-40B4-BE49-F238E27FC236}">
                <a16:creationId xmlns:a16="http://schemas.microsoft.com/office/drawing/2014/main" id="{3E09C776-DD75-CA92-1539-37E57CF70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03713"/>
            <a:ext cx="9142413" cy="107791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s-ES" altLang="es-ES" sz="3200" dirty="0"/>
              <a:t>(</a:t>
            </a:r>
            <a:r>
              <a:rPr lang="es-ES" altLang="es-ES" sz="3200" dirty="0">
                <a:hlinkClick r:id="rId3" action="ppaction://hlinkpres?slideindex=1&amp;slidetitle=" tooltip="1. Juan 2:23"/>
              </a:rPr>
              <a:t>1. Juan 2:23</a:t>
            </a:r>
            <a:r>
              <a:rPr lang="es-ES" altLang="es-ES" sz="3200" dirty="0"/>
              <a:t>). Él a veces habló o actuó desde su humanidad y a veces desde su Divinidad.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carne">
            <a:extLst>
              <a:ext uri="{FF2B5EF4-FFF2-40B4-BE49-F238E27FC236}">
                <a16:creationId xmlns:a16="http://schemas.microsoft.com/office/drawing/2014/main" id="{38D111BA-0B04-4ADD-158B-15CD255D6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54943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 Box 5">
            <a:extLst>
              <a:ext uri="{FF2B5EF4-FFF2-40B4-BE49-F238E27FC236}">
                <a16:creationId xmlns:a16="http://schemas.microsoft.com/office/drawing/2014/main" id="{2A5AE5DF-1873-6186-6E9A-9B123781B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2708275"/>
            <a:ext cx="62960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(</a:t>
            </a:r>
            <a:r>
              <a:rPr lang="es-ES" altLang="es-ES" dirty="0">
                <a:hlinkClick r:id="rId3" action="ppaction://hlinkpres?slideindex=1&amp;slidetitle=" tooltip="Romanos 5:10"/>
              </a:rPr>
              <a:t>Romanos 5:10</a:t>
            </a:r>
            <a:r>
              <a:rPr lang="es-ES" altLang="es-ES" dirty="0"/>
              <a:t>). A veces se relaciona </a:t>
            </a:r>
            <a:r>
              <a:rPr lang="es-ES" altLang="es-ES" b="1" u="sng" dirty="0"/>
              <a:t>simultáneamente</a:t>
            </a:r>
            <a:r>
              <a:rPr lang="es-ES" altLang="es-ES" dirty="0"/>
              <a:t> la Deidad y la humanidad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(</a:t>
            </a:r>
            <a:r>
              <a:rPr lang="es-ES" altLang="es-ES" dirty="0">
                <a:hlinkClick r:id="rId4" action="ppaction://hlinkpres?slideindex=1&amp;slidetitle=" tooltip="Mateo 26:64"/>
              </a:rPr>
              <a:t>Mateo 26:64</a:t>
            </a:r>
            <a:r>
              <a:rPr lang="es-ES" altLang="es-ES" dirty="0"/>
              <a:t>).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6">
            <a:extLst>
              <a:ext uri="{FF2B5EF4-FFF2-40B4-BE49-F238E27FC236}">
                <a16:creationId xmlns:a16="http://schemas.microsoft.com/office/drawing/2014/main" id="{17640821-37CF-23ED-24E7-DFDE328AD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36700"/>
            <a:ext cx="914241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6000" dirty="0"/>
              <a:t>¿Puede Dios manifestarse de formas distintas simultáneamente?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0AD87-B94F-40A5-6161-8E108F9A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890B42-6239-3ABF-82C3-21EFABF03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4339" name="Imagen 3">
            <a:extLst>
              <a:ext uri="{FF2B5EF4-FFF2-40B4-BE49-F238E27FC236}">
                <a16:creationId xmlns:a16="http://schemas.microsoft.com/office/drawing/2014/main" id="{EEBF913C-02A1-008B-6CEC-987DCE77F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0513"/>
            <a:ext cx="91440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4" descr="Jesus_uno">
            <a:extLst>
              <a:ext uri="{FF2B5EF4-FFF2-40B4-BE49-F238E27FC236}">
                <a16:creationId xmlns:a16="http://schemas.microsoft.com/office/drawing/2014/main" id="{F0CE599B-4897-3A25-B4E7-176D0E309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492375"/>
            <a:ext cx="7540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70C95AE5-13A7-A4F9-F743-23D617AD34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9356" y="1163637"/>
            <a:ext cx="11593288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s-ES" sz="3600" b="1" dirty="0"/>
              <a:t>Oficios opuestos simultáneamente. Por ejemplo: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3600" dirty="0"/>
              <a:t>Él es el cordero sin mancha ofrecido como sacrificio por nuestros pecados (</a:t>
            </a:r>
            <a:r>
              <a:rPr lang="es-ES" sz="3600" dirty="0">
                <a:hlinkClick r:id="rId2" action="ppaction://hlinkpres?slideindex=1&amp;slidetitle=" tooltip="1. Pedro 1:19"/>
              </a:rPr>
              <a:t>1. Pedro 1:19</a:t>
            </a:r>
            <a:r>
              <a:rPr lang="es-ES" sz="3600" dirty="0"/>
              <a:t>), pero a la vez es el Sacerdote que ofrece el sacrificio (</a:t>
            </a:r>
            <a:r>
              <a:rPr lang="es-ES" sz="3600" dirty="0">
                <a:hlinkClick r:id="rId3" action="ppaction://hlinkpres?slideindex=1&amp;slidetitle=" tooltip="Hebreos 4:14"/>
              </a:rPr>
              <a:t>Hebreos 4:14</a:t>
            </a:r>
            <a:r>
              <a:rPr lang="es-ES" sz="3600" dirty="0"/>
              <a:t>). </a:t>
            </a:r>
            <a:r>
              <a:rPr lang="es-ES" sz="3600" dirty="0">
                <a:highlight>
                  <a:srgbClr val="C0C0C0"/>
                </a:highlight>
              </a:rPr>
              <a:t>Cordero y Sacerdote a la misma vez.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3600" dirty="0"/>
              <a:t>Jesús es descrito como el Primero y el Último (</a:t>
            </a:r>
            <a:r>
              <a:rPr lang="es-ES" sz="3600" dirty="0">
                <a:hlinkClick r:id="rId4" action="ppaction://hlinkpres?slideindex=1&amp;slidetitle=" tooltip="Apocalipsis 1:17"/>
              </a:rPr>
              <a:t>Apocalipsis 1:17</a:t>
            </a:r>
            <a:r>
              <a:rPr lang="es-ES" sz="3600" dirty="0"/>
              <a:t>). 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s-ES" sz="3600" dirty="0"/>
              <a:t>	</a:t>
            </a:r>
            <a:r>
              <a:rPr lang="es-ES" sz="3600" dirty="0">
                <a:highlight>
                  <a:srgbClr val="C0C0C0"/>
                </a:highlight>
              </a:rPr>
              <a:t>Principio y Fin a la misma vez.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7688E4E7-BC1E-AD5E-1215-493EDE3E00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5380" y="1052736"/>
            <a:ext cx="1116124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s-ES" sz="4000" dirty="0"/>
              <a:t>También es descrito como el Cordero (</a:t>
            </a:r>
            <a:r>
              <a:rPr lang="es-ES" sz="4000" dirty="0">
                <a:hlinkClick r:id="rId2" action="ppaction://hlinkpres?slideindex=1&amp;slidetitle=" tooltip="Juan 1:29"/>
              </a:rPr>
              <a:t>Juan 1:29</a:t>
            </a:r>
            <a:r>
              <a:rPr lang="es-ES" sz="4000" dirty="0"/>
              <a:t>) y el León de la tribu de Judá que reinará con poder (</a:t>
            </a:r>
            <a:r>
              <a:rPr lang="es-ES" sz="4000" dirty="0">
                <a:hlinkClick r:id="rId3" action="ppaction://hlinkpres?slideindex=1&amp;slidetitle=" tooltip="Apocalipsis 5:5"/>
              </a:rPr>
              <a:t>Apocalipsis 5:5</a:t>
            </a:r>
            <a:r>
              <a:rPr lang="es-ES" sz="4000" dirty="0"/>
              <a:t>). 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3600" dirty="0">
                <a:highlight>
                  <a:srgbClr val="C0C0C0"/>
                </a:highlight>
              </a:rPr>
              <a:t>Cordero y León al mismo tiempo.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s-ES" sz="4000" dirty="0"/>
              <a:t>Ninguno de estos ejemplos es contradictorio, sino que demuestran que Jesús, el Dios único hizo todo sólo, para proveer salvación al hombre.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ángulo 3">
            <a:extLst>
              <a:ext uri="{FF2B5EF4-FFF2-40B4-BE49-F238E27FC236}">
                <a16:creationId xmlns:a16="http://schemas.microsoft.com/office/drawing/2014/main" id="{D8F96DB5-B83A-367E-376A-C7B396081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548680"/>
            <a:ext cx="11377264" cy="5410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s-ES" altLang="es-FR" sz="3600" dirty="0"/>
              <a:t>Jesús como Padre es el Rey de reyes (</a:t>
            </a:r>
            <a:r>
              <a:rPr lang="es-ES" altLang="es-FR" sz="3600" dirty="0">
                <a:hlinkClick r:id="rId2" action="ppaction://hlinkpres?slideindex=1&amp;slidetitle=" tooltip="Apocalipsis 19:16"/>
              </a:rPr>
              <a:t>Apocalipsis 19:16</a:t>
            </a:r>
            <a:r>
              <a:rPr lang="es-ES" altLang="es-FR" sz="3600" dirty="0"/>
              <a:t>), pero como Hijo es el Siervo Sufrido (</a:t>
            </a:r>
            <a:r>
              <a:rPr lang="es-ES" altLang="es-FR" sz="3600" dirty="0">
                <a:hlinkClick r:id="rId3" action="ppaction://hlinkpres?slideindex=1&amp;slidetitle=" tooltip="Filipenses 2:7-8"/>
              </a:rPr>
              <a:t>Filipenses 2:7-8</a:t>
            </a:r>
            <a:r>
              <a:rPr lang="es-ES" altLang="es-FR" sz="3600" dirty="0"/>
              <a:t>).  </a:t>
            </a:r>
            <a:r>
              <a:rPr lang="es-ES" altLang="es-FR" sz="3600" dirty="0">
                <a:highlight>
                  <a:srgbClr val="C0C0C0"/>
                </a:highlight>
              </a:rPr>
              <a:t>Rey y siervo a la vez.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s-ES" altLang="es-FR" sz="3600" dirty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s-ES" altLang="es-FR" sz="3600" dirty="0"/>
              <a:t>Como Dios, Jesús es el buen pastor (</a:t>
            </a:r>
            <a:r>
              <a:rPr lang="es-ES" altLang="es-FR" sz="3600" dirty="0">
                <a:hlinkClick r:id="rId4" action="ppaction://hlinkpres?slideindex=1&amp;slidetitle=" tooltip="Juan 10:11"/>
              </a:rPr>
              <a:t>Juan 10:11</a:t>
            </a:r>
            <a:r>
              <a:rPr lang="es-ES" altLang="es-FR" sz="3600" dirty="0"/>
              <a:t>), pero por causa de su obra salvadora, Él es la puerta de las ovejas (</a:t>
            </a:r>
            <a:r>
              <a:rPr lang="es-ES" altLang="es-FR" sz="3600" dirty="0">
                <a:hlinkClick r:id="rId5" action="ppaction://hlinkpres?slideindex=1&amp;slidetitle=" tooltip="Juan 10:7"/>
              </a:rPr>
              <a:t>Juan 10:7</a:t>
            </a:r>
            <a:r>
              <a:rPr lang="es-ES" altLang="es-FR" sz="3600" dirty="0"/>
              <a:t>): </a:t>
            </a:r>
            <a:r>
              <a:rPr lang="es-ES" altLang="es-FR" sz="3600" dirty="0">
                <a:highlight>
                  <a:srgbClr val="C0C0C0"/>
                </a:highlight>
              </a:rPr>
              <a:t>Puerta y pastor a la vez. 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s-ES" altLang="es-FR" sz="3600" dirty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s-ES" altLang="es-FR" sz="3600" dirty="0"/>
              <a:t>En cuanto a su divinidad Jesús es la raíz de David (</a:t>
            </a:r>
            <a:r>
              <a:rPr lang="es-ES" altLang="es-FR" sz="3600" dirty="0">
                <a:hlinkClick r:id="rId6" action="ppaction://hlinkpres?slideindex=1&amp;slidetitle=" tooltip="Apocalipsis 5:5"/>
              </a:rPr>
              <a:t>Apocalipsis 5:5</a:t>
            </a:r>
            <a:r>
              <a:rPr lang="es-ES" altLang="es-FR" sz="3600" dirty="0"/>
              <a:t>), pero al mismo tiempo, en cuanto a su humanidad es el linaje de David (</a:t>
            </a:r>
            <a:r>
              <a:rPr lang="es-ES" altLang="es-FR" sz="3600" dirty="0">
                <a:hlinkClick r:id="rId7" action="ppaction://hlinkpres?slideindex=1&amp;slidetitle=" tooltip="Apocalipsis 22:16"/>
              </a:rPr>
              <a:t>Apocalipsis 22:16</a:t>
            </a:r>
            <a:r>
              <a:rPr lang="es-ES" altLang="es-FR" sz="3600" dirty="0"/>
              <a:t>): </a:t>
            </a:r>
            <a:r>
              <a:rPr lang="es-ES" altLang="es-FR" sz="3600" dirty="0">
                <a:highlight>
                  <a:srgbClr val="C0C0C0"/>
                </a:highlight>
              </a:rPr>
              <a:t>Raíz y linaje simultáneamente.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6">
            <a:extLst>
              <a:ext uri="{FF2B5EF4-FFF2-40B4-BE49-F238E27FC236}">
                <a16:creationId xmlns:a16="http://schemas.microsoft.com/office/drawing/2014/main" id="{5782D682-88D6-56A2-C244-41D8490A0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371475"/>
            <a:ext cx="109458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>
                <a:hlinkClick r:id="rId2" action="ppaction://hlinkpres?slideindex=1&amp;slidetitle=" tooltip="Isaías 9:6 "/>
              </a:rPr>
              <a:t>Isaías 9:6 </a:t>
            </a:r>
            <a:r>
              <a:rPr lang="es-ES" altLang="es-ES" dirty="0"/>
              <a:t>dice que Jesús es un niño que es nacido, pero que también es el Dios Fuerte. Ese texto llama a Jesús, Hijo; pero también Padre Eterno. No son términos contradictorios sino complementarios. </a:t>
            </a:r>
          </a:p>
        </p:txBody>
      </p:sp>
      <p:sp>
        <p:nvSpPr>
          <p:cNvPr id="35844" name="Text Box 6">
            <a:extLst>
              <a:ext uri="{FF2B5EF4-FFF2-40B4-BE49-F238E27FC236}">
                <a16:creationId xmlns:a16="http://schemas.microsoft.com/office/drawing/2014/main" id="{0F44E5A8-8DD3-DA44-D22B-E6EE05AAA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3024188"/>
            <a:ext cx="110902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No hay contradicción sino el entendimiento fiel del misterio de la piedad        (</a:t>
            </a:r>
            <a:r>
              <a:rPr lang="es-ES" altLang="es-ES" dirty="0">
                <a:hlinkClick r:id="rId3" action="ppaction://hlinkpres?slideindex=1&amp;slidetitle=" tooltip="1. Timoteo 3:16"/>
              </a:rPr>
              <a:t>1. Timoteo 3:16</a:t>
            </a:r>
            <a:r>
              <a:rPr lang="es-ES" altLang="es-ES" dirty="0"/>
              <a:t>) o de la voluntad de Dios (</a:t>
            </a:r>
            <a:r>
              <a:rPr lang="es-ES" altLang="es-ES" dirty="0">
                <a:hlinkClick r:id="rId4" action="ppaction://hlinkpres?slideindex=1&amp;slidetitle=" tooltip="Efesios 1:9-11"/>
              </a:rPr>
              <a:t>Efesios 1:9-11</a:t>
            </a:r>
            <a:r>
              <a:rPr lang="es-ES" altLang="es-ES" dirty="0"/>
              <a:t>).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Reconociendo que el sólo y único Dios fue manifestado en carne.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6">
            <a:extLst>
              <a:ext uri="{FF2B5EF4-FFF2-40B4-BE49-F238E27FC236}">
                <a16:creationId xmlns:a16="http://schemas.microsoft.com/office/drawing/2014/main" id="{29B3CC9F-1B7C-6824-E79D-0FDB3463E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341438"/>
            <a:ext cx="110172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sz="3600" b="1" dirty="0"/>
              <a:t>Lo que llega a parecer extraño </a:t>
            </a:r>
            <a:r>
              <a:rPr lang="es-ES" altLang="es-ES" sz="3600" dirty="0"/>
              <a:t>o imposible si se aplica a un hombre común y corriente, llega a ser comprensible cuando se aplica a Jesús.</a:t>
            </a:r>
          </a:p>
        </p:txBody>
      </p:sp>
      <p:sp>
        <p:nvSpPr>
          <p:cNvPr id="40962" name="Text Box 6">
            <a:extLst>
              <a:ext uri="{FF2B5EF4-FFF2-40B4-BE49-F238E27FC236}">
                <a16:creationId xmlns:a16="http://schemas.microsoft.com/office/drawing/2014/main" id="{0770FEC9-69FD-AE27-89EC-372CADC6C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3573463"/>
            <a:ext cx="107299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sz="3600" b="1" dirty="0"/>
              <a:t>Cuando leemos </a:t>
            </a:r>
            <a:r>
              <a:rPr lang="es-ES" altLang="es-ES" sz="3600" dirty="0"/>
              <a:t>alguna declaración acerca de Jesús, </a:t>
            </a:r>
            <a:r>
              <a:rPr lang="es-ES" altLang="es-ES" sz="3600" b="1" u="sng" dirty="0"/>
              <a:t>debemos determinar </a:t>
            </a:r>
            <a:r>
              <a:rPr lang="es-ES" altLang="es-ES" sz="3600" dirty="0"/>
              <a:t>si lo describe como Dios o como Hombre, o en otras palabras, como Padre o como Hijo o como las dos simultáneamente.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6">
            <a:extLst>
              <a:ext uri="{FF2B5EF4-FFF2-40B4-BE49-F238E27FC236}">
                <a16:creationId xmlns:a16="http://schemas.microsoft.com/office/drawing/2014/main" id="{917A31BF-25EB-A8BF-D8D3-FF8831345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1844675"/>
            <a:ext cx="100806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sz="3600" dirty="0"/>
              <a:t>Las descripciones de Jesús como Padre o como Hijo, no deben llevarnos a pensar en dos dioses o en dos personas divinas, sino en el misterio de la piedad (</a:t>
            </a:r>
            <a:r>
              <a:rPr lang="es-ES" altLang="es-ES" sz="3600" dirty="0">
                <a:hlinkClick r:id="rId2" action="ppaction://hlinkpres?slideindex=1&amp;slidetitle=" tooltip="1. Timoteo 3:16"/>
              </a:rPr>
              <a:t>1. Timoteo 3:16</a:t>
            </a:r>
            <a:r>
              <a:rPr lang="es-ES" altLang="es-ES" sz="3600" dirty="0"/>
              <a:t>) o de la voluntad de Dios (</a:t>
            </a:r>
            <a:r>
              <a:rPr lang="es-ES" altLang="es-ES" sz="3600" dirty="0">
                <a:hlinkClick r:id="rId3" action="ppaction://hlinkpres?slideindex=1&amp;slidetitle=" tooltip="Efesios 1:9"/>
              </a:rPr>
              <a:t>Efesios 1:9</a:t>
            </a:r>
            <a:r>
              <a:rPr lang="es-ES" altLang="es-ES" sz="3600" dirty="0"/>
              <a:t>), y es que Dios ha sido manifestado en carne.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6">
            <a:extLst>
              <a:ext uri="{FF2B5EF4-FFF2-40B4-BE49-F238E27FC236}">
                <a16:creationId xmlns:a16="http://schemas.microsoft.com/office/drawing/2014/main" id="{EB16BA9B-E2F2-42A5-5051-3DFD644E7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395288"/>
            <a:ext cx="11377613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sz="3600" b="1" dirty="0"/>
              <a:t>Clave entender la </a:t>
            </a:r>
            <a:r>
              <a:rPr lang="es-ES" altLang="es-ES" sz="3600" b="1" u="sng" dirty="0"/>
              <a:t>diferencia entre el rol </a:t>
            </a:r>
            <a:r>
              <a:rPr lang="es-ES" altLang="es-ES" sz="3600" b="1" dirty="0"/>
              <a:t>de Padre y el rol de Hijo. Ejemplo: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sz="3600" b="1" dirty="0"/>
              <a:t>No creemos </a:t>
            </a:r>
            <a:r>
              <a:rPr lang="es-ES" altLang="es-ES" sz="3600" dirty="0"/>
              <a:t>que Jesús como Padre (como Dios) haya muerto, pues Dios es eterno. Lo que sí es que Jesús murió en su condición de Hijo (como hombre).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sz="3600" b="1" dirty="0"/>
              <a:t>Lo mismo se aplica </a:t>
            </a:r>
            <a:r>
              <a:rPr lang="es-ES" altLang="es-ES" sz="3600" dirty="0"/>
              <a:t>a la oración de Jesús u otros temas.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sz="3600" b="1" dirty="0"/>
              <a:t>EJEMPLOS: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9803DD4C-CF5D-EA27-93CC-902A488792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525" y="647700"/>
            <a:ext cx="1166495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3600" b="1" dirty="0"/>
              <a:t>Jesús como Padre </a:t>
            </a:r>
            <a:r>
              <a:rPr lang="es-ES" sz="3600" dirty="0"/>
              <a:t>ha existido desde toda la eternidad (</a:t>
            </a:r>
            <a:r>
              <a:rPr lang="es-ES" sz="3600" dirty="0">
                <a:hlinkClick r:id="rId2" action="ppaction://hlinkpres?slideindex=1&amp;slidetitle=" tooltip="Isaías 9:6"/>
              </a:rPr>
              <a:t>Isaías 9:6</a:t>
            </a:r>
            <a:r>
              <a:rPr lang="es-ES" sz="3600" dirty="0"/>
              <a:t>, </a:t>
            </a:r>
            <a:r>
              <a:rPr lang="es-ES" sz="3600" dirty="0">
                <a:hlinkClick r:id="rId3" action="ppaction://hlinkpres?slideindex=1&amp;slidetitle=" tooltip="Miqueas 5:2"/>
              </a:rPr>
              <a:t>Miqueas 5:2</a:t>
            </a:r>
            <a:r>
              <a:rPr lang="es-ES" sz="3600" dirty="0"/>
              <a:t>, </a:t>
            </a:r>
            <a:r>
              <a:rPr lang="es-ES" sz="3600" dirty="0">
                <a:hlinkClick r:id="rId4" action="ppaction://hlinkpres?slideindex=1&amp;slidetitle=" tooltip="Juan 1:1-2"/>
              </a:rPr>
              <a:t>Juan 1:1-2</a:t>
            </a:r>
            <a:r>
              <a:rPr lang="es-ES" sz="3600" dirty="0"/>
              <a:t>), pero como el Hijo tuvo un comienzo y nació como un niño (</a:t>
            </a:r>
            <a:r>
              <a:rPr lang="es-ES" sz="3600" dirty="0">
                <a:hlinkClick r:id="rId2" action="ppaction://hlinkpres?slideindex=1&amp;slidetitle=" tooltip="Isaías 9:6"/>
              </a:rPr>
              <a:t>Isaías 9:6</a:t>
            </a:r>
            <a:r>
              <a:rPr lang="es-ES" sz="3600" dirty="0"/>
              <a:t>, </a:t>
            </a:r>
            <a:r>
              <a:rPr lang="es-ES" sz="3600" dirty="0">
                <a:hlinkClick r:id="rId5" action="ppaction://hlinkpres?slideindex=1&amp;slidetitle=" tooltip="Lucas 2:7"/>
              </a:rPr>
              <a:t>Lucas 2:7</a:t>
            </a:r>
            <a:r>
              <a:rPr lang="es-ES" sz="3600" dirty="0"/>
              <a:t>).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3600" b="1" dirty="0"/>
              <a:t>Jesús como Padre </a:t>
            </a:r>
            <a:r>
              <a:rPr lang="es-ES" sz="3600" dirty="0"/>
              <a:t>nunca cambia (</a:t>
            </a:r>
            <a:r>
              <a:rPr lang="es-ES" sz="3600" dirty="0">
                <a:hlinkClick r:id="rId6" action="ppaction://hlinkpres?slideindex=1&amp;slidetitle=" tooltip="Hebreos 13:8"/>
              </a:rPr>
              <a:t>Hebreos 13:8</a:t>
            </a:r>
            <a:r>
              <a:rPr lang="es-ES" sz="3600" dirty="0"/>
              <a:t>), pero como el Hijo creció mentalmente, físicamente, espiritualmente y socialmente (</a:t>
            </a:r>
            <a:r>
              <a:rPr lang="es-ES" sz="3600" dirty="0">
                <a:hlinkClick r:id="rId7" action="ppaction://hlinkpres?slideindex=1&amp;slidetitle=" tooltip="Lucas 2:52"/>
              </a:rPr>
              <a:t>Lucas 2:52</a:t>
            </a:r>
            <a:r>
              <a:rPr lang="es-ES" sz="3600" dirty="0"/>
              <a:t>).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sz="3600" b="1" dirty="0"/>
              <a:t>Jesús como Padre </a:t>
            </a:r>
            <a:r>
              <a:rPr lang="es-ES" sz="3600" dirty="0"/>
              <a:t>echa fuera demonios (</a:t>
            </a:r>
            <a:r>
              <a:rPr lang="es-ES" sz="3600" dirty="0">
                <a:hlinkClick r:id="rId8" action="ppaction://hlinkpres?slideindex=1&amp;slidetitle=" tooltip="Mateo 12:28"/>
              </a:rPr>
              <a:t>Mateo 12:28</a:t>
            </a:r>
            <a:r>
              <a:rPr lang="es-ES" sz="3600" dirty="0"/>
              <a:t>, </a:t>
            </a:r>
            <a:r>
              <a:rPr lang="es-ES" sz="3600" dirty="0">
                <a:hlinkClick r:id="rId9" action="ppaction://hlinkpres?slideindex=1&amp;slidetitle=" tooltip="Juan 14:10"/>
              </a:rPr>
              <a:t>Juan 14:10</a:t>
            </a:r>
            <a:r>
              <a:rPr lang="es-ES" sz="3600" dirty="0"/>
              <a:t>), pero como el Hijo fue tentado por el diablo (</a:t>
            </a:r>
            <a:r>
              <a:rPr lang="es-ES" sz="3600" dirty="0">
                <a:hlinkClick r:id="rId10" action="ppaction://hlinkpres?slideindex=1&amp;slidetitle=" tooltip="Lucas 4:2"/>
              </a:rPr>
              <a:t>Lucas 4:2</a:t>
            </a:r>
            <a:r>
              <a:rPr lang="es-ES" sz="3600" dirty="0"/>
              <a:t>).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78CF8D9E-9814-DF59-2976-F668FA7127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2088" y="476250"/>
            <a:ext cx="11807825" cy="6884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b="1" dirty="0"/>
              <a:t>Jesús como Padre </a:t>
            </a:r>
            <a:r>
              <a:rPr lang="es-ES" dirty="0"/>
              <a:t>sana los enfermos (</a:t>
            </a:r>
            <a:r>
              <a:rPr lang="es-ES" dirty="0">
                <a:hlinkClick r:id="rId2" action="ppaction://hlinkpres?slideindex=1&amp;slidetitle=" tooltip="Mateo 8:16-17"/>
              </a:rPr>
              <a:t>Mateo 8:16-17</a:t>
            </a:r>
            <a:r>
              <a:rPr lang="es-ES" dirty="0"/>
              <a:t>; </a:t>
            </a:r>
            <a:r>
              <a:rPr lang="es-ES" dirty="0">
                <a:hlinkClick r:id="rId3" action="ppaction://hlinkpres?slideindex=1&amp;slidetitle=" tooltip="Juan 14:10"/>
              </a:rPr>
              <a:t>Juan 14:10</a:t>
            </a:r>
            <a:r>
              <a:rPr lang="es-ES" dirty="0"/>
              <a:t>, </a:t>
            </a:r>
            <a:r>
              <a:rPr lang="es-ES" dirty="0">
                <a:hlinkClick r:id="rId4" action="ppaction://hlinkpres?slideindex=1&amp;slidetitle=" tooltip="1. Pedro 2:24"/>
              </a:rPr>
              <a:t>1. Pedro 2:24</a:t>
            </a:r>
            <a:r>
              <a:rPr lang="es-ES" dirty="0"/>
              <a:t>), pero como Hijo fue herido (</a:t>
            </a:r>
            <a:r>
              <a:rPr lang="es-ES" dirty="0">
                <a:hlinkClick r:id="rId5" action="ppaction://hlinkpres?slideindex=1&amp;slidetitle=" tooltip="Juan 19:1-3"/>
              </a:rPr>
              <a:t>Juan 19:1-3</a:t>
            </a:r>
            <a:r>
              <a:rPr lang="es-ES" dirty="0"/>
              <a:t>).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b="1" dirty="0"/>
              <a:t>Jesús como Padre </a:t>
            </a:r>
            <a:r>
              <a:rPr lang="es-ES" dirty="0"/>
              <a:t>levantó de entre los muertos a su propia humanidad que tomó para manifestarse en carne (</a:t>
            </a:r>
            <a:r>
              <a:rPr lang="es-ES" dirty="0">
                <a:hlinkClick r:id="rId6" action="ppaction://hlinkpres?slideindex=1&amp;slidetitle=" tooltip="Juan 2:19-21"/>
              </a:rPr>
              <a:t>Juan 2:19-21</a:t>
            </a:r>
            <a:r>
              <a:rPr lang="es-ES" dirty="0"/>
              <a:t>; </a:t>
            </a:r>
            <a:r>
              <a:rPr lang="es-ES" dirty="0">
                <a:hlinkClick r:id="rId7" action="ppaction://hlinkpres?slideindex=1&amp;slidetitle=" tooltip="Juan 20:9"/>
              </a:rPr>
              <a:t>20:9</a:t>
            </a:r>
            <a:r>
              <a:rPr lang="es-ES" dirty="0"/>
              <a:t>), pero como Hijo Él murió (</a:t>
            </a:r>
            <a:r>
              <a:rPr lang="es-ES" dirty="0">
                <a:hlinkClick r:id="rId8" action="ppaction://hlinkpres?slideindex=1&amp;slidetitle=" tooltip="Marcos 15:37"/>
              </a:rPr>
              <a:t>Marcos 15:37</a:t>
            </a:r>
            <a:r>
              <a:rPr lang="es-ES" dirty="0"/>
              <a:t>, </a:t>
            </a:r>
            <a:r>
              <a:rPr lang="es-ES" dirty="0">
                <a:hlinkClick r:id="rId9" action="ppaction://hlinkpres?slideindex=1&amp;slidetitle=" tooltip="Romanos 5:10"/>
              </a:rPr>
              <a:t>Romanos 5:10</a:t>
            </a:r>
            <a:r>
              <a:rPr lang="es-ES" dirty="0"/>
              <a:t>).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b="1" dirty="0"/>
              <a:t>Jesús como Padre </a:t>
            </a:r>
            <a:r>
              <a:rPr lang="es-ES" dirty="0"/>
              <a:t>es el Pan de Vida (</a:t>
            </a:r>
            <a:r>
              <a:rPr lang="es-ES" dirty="0">
                <a:hlinkClick r:id="rId10" action="ppaction://hlinkpres?slideindex=1&amp;slidetitle=" tooltip="Juan 6:35"/>
              </a:rPr>
              <a:t>Juan 6:35</a:t>
            </a:r>
            <a:r>
              <a:rPr lang="es-ES" dirty="0"/>
              <a:t>) y alimentó milagrosamente a multitudes (</a:t>
            </a:r>
            <a:r>
              <a:rPr lang="es-ES" dirty="0">
                <a:hlinkClick r:id="rId11" action="ppaction://hlinkpres?slideindex=1&amp;slidetitle=" tooltip="Marcos 6:38-44, 52"/>
              </a:rPr>
              <a:t>Marcos 6:38-44, 52</a:t>
            </a:r>
            <a:r>
              <a:rPr lang="es-ES" dirty="0"/>
              <a:t>), pero como el Hijo tuvo hambre (</a:t>
            </a:r>
            <a:r>
              <a:rPr lang="es-ES" dirty="0">
                <a:hlinkClick r:id="rId12" action="ppaction://hlinkpres?slideindex=1&amp;slidetitle=" tooltip="Mateo 4:2"/>
              </a:rPr>
              <a:t>Mateo 4:2</a:t>
            </a:r>
            <a:r>
              <a:rPr lang="es-ES" dirty="0"/>
              <a:t>).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b="1" dirty="0"/>
              <a:t>Jesús como Padre </a:t>
            </a:r>
            <a:r>
              <a:rPr lang="es-ES" dirty="0"/>
              <a:t>es el agua viva (</a:t>
            </a:r>
            <a:r>
              <a:rPr lang="es-ES" dirty="0">
                <a:hlinkClick r:id="rId13" action="ppaction://hlinkpres?slideindex=1&amp;slidetitle=" tooltip="Juan 4:14"/>
              </a:rPr>
              <a:t>Juan 4:14</a:t>
            </a:r>
            <a:r>
              <a:rPr lang="es-ES" dirty="0"/>
              <a:t>), pero como el Hijo tuvo sed (</a:t>
            </a:r>
            <a:r>
              <a:rPr lang="es-ES" dirty="0">
                <a:hlinkClick r:id="rId14" action="ppaction://hlinkpres?slideindex=1&amp;slidetitle=" tooltip="Juan 19:28"/>
              </a:rPr>
              <a:t>Juan 19:28</a:t>
            </a:r>
            <a:r>
              <a:rPr lang="es-ES" dirty="0"/>
              <a:t>).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00762E17-1D26-8D27-14D4-A4C432E987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0038" y="692150"/>
            <a:ext cx="11591925" cy="5661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b="1" dirty="0"/>
              <a:t>Jesús como Padre </a:t>
            </a:r>
            <a:r>
              <a:rPr lang="es-ES" dirty="0"/>
              <a:t>da reposo (</a:t>
            </a:r>
            <a:r>
              <a:rPr lang="es-ES" dirty="0">
                <a:hlinkClick r:id="rId2" action="ppaction://hlinkpres?slideindex=1&amp;slidetitle=" tooltip="Mateo 11:28"/>
              </a:rPr>
              <a:t>Mateo 11:28</a:t>
            </a:r>
            <a:r>
              <a:rPr lang="es-ES" dirty="0"/>
              <a:t>), pero como Hijo se cansó (</a:t>
            </a:r>
            <a:r>
              <a:rPr lang="es-ES" dirty="0">
                <a:hlinkClick r:id="rId3" action="ppaction://hlinkpres?slideindex=1&amp;slidetitle=" tooltip="Juan 4:6"/>
              </a:rPr>
              <a:t>Juan 4:6</a:t>
            </a:r>
            <a:r>
              <a:rPr lang="es-ES" dirty="0"/>
              <a:t>).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b="1" dirty="0"/>
              <a:t>Jesús como el Padre </a:t>
            </a:r>
            <a:r>
              <a:rPr lang="es-ES" dirty="0"/>
              <a:t>calmó la tempestad (</a:t>
            </a:r>
            <a:r>
              <a:rPr lang="es-ES" dirty="0">
                <a:hlinkClick r:id="rId4" action="ppaction://hlinkpres?slideindex=1&amp;slidetitle=" tooltip="Marcos 4:39-41"/>
              </a:rPr>
              <a:t>Marcos 4:39-41</a:t>
            </a:r>
            <a:r>
              <a:rPr lang="es-ES" dirty="0"/>
              <a:t>), pero como el Hijo durmió durante esa tempestad (</a:t>
            </a:r>
            <a:r>
              <a:rPr lang="es-ES" dirty="0">
                <a:hlinkClick r:id="rId5" action="ppaction://hlinkpres?slideindex=1&amp;slidetitle=" tooltip="Marcos 4:38"/>
              </a:rPr>
              <a:t>Marcos 4:38</a:t>
            </a:r>
            <a:r>
              <a:rPr lang="es-ES" dirty="0"/>
              <a:t>).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b="1" dirty="0"/>
              <a:t>Jesús como el Padre </a:t>
            </a:r>
            <a:r>
              <a:rPr lang="es-ES" dirty="0"/>
              <a:t>contesta las oraciones (</a:t>
            </a:r>
            <a:r>
              <a:rPr lang="es-ES" dirty="0">
                <a:hlinkClick r:id="rId6" action="ppaction://hlinkpres?slideindex=1&amp;slidetitle=" tooltip="Juan 14:14"/>
              </a:rPr>
              <a:t>Juan 14:14</a:t>
            </a:r>
            <a:r>
              <a:rPr lang="es-ES" dirty="0"/>
              <a:t>), pero como Hijo oró (</a:t>
            </a:r>
            <a:r>
              <a:rPr lang="es-ES" dirty="0">
                <a:hlinkClick r:id="rId7" action="ppaction://hlinkpres?slideindex=1&amp;slidetitle=" tooltip="Lucas 22:41"/>
              </a:rPr>
              <a:t>Lucas 22:41</a:t>
            </a:r>
            <a:r>
              <a:rPr lang="es-ES" dirty="0"/>
              <a:t>).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b="1" dirty="0"/>
              <a:t>Jesús como Padre </a:t>
            </a:r>
            <a:r>
              <a:rPr lang="es-ES" dirty="0"/>
              <a:t>perdona el pecado (</a:t>
            </a:r>
            <a:r>
              <a:rPr lang="es-ES" dirty="0">
                <a:hlinkClick r:id="rId8" action="ppaction://hlinkpres?slideindex=1&amp;slidetitle=" tooltip="Marcos 2:5-7"/>
              </a:rPr>
              <a:t>Marcos 2:5-7</a:t>
            </a:r>
            <a:r>
              <a:rPr lang="es-ES" dirty="0"/>
              <a:t>), pero como Hijo Él fue el sacrificio para quitar el pecado del mundo (</a:t>
            </a:r>
            <a:r>
              <a:rPr lang="es-ES" dirty="0">
                <a:hlinkClick r:id="rId9" action="ppaction://hlinkpres?slideindex=1&amp;slidetitle=" tooltip="Hebreos 10:10-12"/>
              </a:rPr>
              <a:t>Hebreos 10:10-12</a:t>
            </a:r>
            <a:r>
              <a:rPr lang="es-ES" dirty="0"/>
              <a:t>).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ES" b="1" dirty="0"/>
              <a:t>Jesús como Padre </a:t>
            </a:r>
            <a:r>
              <a:rPr lang="es-ES" dirty="0"/>
              <a:t>sabe todas las cosas (</a:t>
            </a:r>
            <a:r>
              <a:rPr lang="es-ES" dirty="0">
                <a:hlinkClick r:id="rId10" action="ppaction://hlinkpres?slideindex=1&amp;slidetitle=" tooltip="Juan 21:17"/>
              </a:rPr>
              <a:t>Juan 21:17</a:t>
            </a:r>
            <a:r>
              <a:rPr lang="es-ES" dirty="0"/>
              <a:t>), pero como Hijo no sabe todas las cosas (</a:t>
            </a:r>
            <a:r>
              <a:rPr lang="es-ES" dirty="0">
                <a:hlinkClick r:id="rId11" action="ppaction://hlinkpres?slideindex=1&amp;slidetitle=" tooltip="Marcos 13:32"/>
              </a:rPr>
              <a:t>Marcos 13:32</a:t>
            </a:r>
            <a:r>
              <a:rPr lang="es-ES" dirty="0"/>
              <a:t>).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1AD8C75-08BA-C849-B69E-7D7334960D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16050" y="2205038"/>
            <a:ext cx="9144000" cy="2055812"/>
          </a:xfrm>
        </p:spPr>
        <p:txBody>
          <a:bodyPr/>
          <a:lstStyle/>
          <a:p>
            <a:pPr eaLnBrk="1" hangingPunct="1">
              <a:defRPr/>
            </a:pPr>
            <a:r>
              <a:rPr lang="es-CO" sz="6600" b="1" dirty="0">
                <a:latin typeface="Arial" panose="020B0604020202020204" pitchFamily="34" charset="0"/>
                <a:cs typeface="Arial" panose="020B0604020202020204" pitchFamily="34" charset="0"/>
              </a:rPr>
              <a:t>Entendiendo las MANIFESTACIONES</a:t>
            </a:r>
            <a:endParaRPr lang="es-E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7E3AC3CB-C2A2-2F27-E1CC-666982656A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3025" y="2492375"/>
            <a:ext cx="9158288" cy="1511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s-ES" dirty="0"/>
              <a:t>Jesús como Padre tiene todo el poder (</a:t>
            </a:r>
            <a:r>
              <a:rPr lang="es-ES" dirty="0">
                <a:hlinkClick r:id="rId2" action="ppaction://hlinkpres?slideindex=1&amp;slidetitle=" tooltip="Mateo 28:18"/>
              </a:rPr>
              <a:t>Mateo 28:18</a:t>
            </a:r>
            <a:r>
              <a:rPr lang="es-ES" dirty="0"/>
              <a:t>; </a:t>
            </a:r>
            <a:r>
              <a:rPr lang="es-ES" dirty="0">
                <a:hlinkClick r:id="rId3" action="ppaction://hlinkpres?slideindex=1&amp;slidetitle=" tooltip="Colosenses 2:10"/>
              </a:rPr>
              <a:t>Colosenses 2:10</a:t>
            </a:r>
            <a:r>
              <a:rPr lang="es-ES" dirty="0"/>
              <a:t>), pero como Hijo no tiene todo el poder (</a:t>
            </a:r>
            <a:r>
              <a:rPr lang="es-ES" dirty="0">
                <a:hlinkClick r:id="rId4" action="ppaction://hlinkpres?slideindex=1&amp;slidetitle=" tooltip="Juan 5:30"/>
              </a:rPr>
              <a:t>Juan 5:30</a:t>
            </a:r>
            <a:r>
              <a:rPr lang="es-ES" dirty="0"/>
              <a:t>).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0DE21A4-5CA7-EC50-6DFA-2CFABB16D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341438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CO" sz="4000" b="1" dirty="0">
                <a:latin typeface="Arial" panose="020B0604020202020204" pitchFamily="34" charset="0"/>
                <a:cs typeface="Arial" panose="020B0604020202020204" pitchFamily="34" charset="0"/>
              </a:rPr>
              <a:t>La Palabra (Verbo o Logos) de Dios</a:t>
            </a:r>
            <a:endParaRPr lang="es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4" name="Picture 8" descr="SantaBiblia">
            <a:extLst>
              <a:ext uri="{FF2B5EF4-FFF2-40B4-BE49-F238E27FC236}">
                <a16:creationId xmlns:a16="http://schemas.microsoft.com/office/drawing/2014/main" id="{4505606F-FFC4-E93D-1EBE-2E74174EE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-3880" r="-4302"/>
          <a:stretch/>
        </p:blipFill>
        <p:spPr bwMode="auto">
          <a:xfrm>
            <a:off x="2567608" y="2237011"/>
            <a:ext cx="6552728" cy="4279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6">
            <a:extLst>
              <a:ext uri="{FF2B5EF4-FFF2-40B4-BE49-F238E27FC236}">
                <a16:creationId xmlns:a16="http://schemas.microsoft.com/office/drawing/2014/main" id="{DDB4A386-CF4E-F553-7A1A-2531AEE87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1196975"/>
            <a:ext cx="1029652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b="1" dirty="0"/>
              <a:t>En Juan 1, el Verbo </a:t>
            </a:r>
            <a:r>
              <a:rPr lang="es-ES" altLang="es-ES" dirty="0"/>
              <a:t>o la Palabra de Dios, es una referencia a la Palabra Eterna o al Plan Eterno (que Dios tuvo antes de crear todas las cosas), de revelarse o darse a conocer al hombre (</a:t>
            </a:r>
            <a:r>
              <a:rPr lang="es-ES" altLang="es-ES" dirty="0">
                <a:hlinkClick r:id="rId2" action="ppaction://hlinkpres?slideindex=1&amp;slidetitle=" tooltip="Salmo 119:89"/>
              </a:rPr>
              <a:t>Salmo 119:89</a:t>
            </a:r>
            <a:r>
              <a:rPr lang="es-ES" altLang="es-ES" dirty="0"/>
              <a:t>, </a:t>
            </a:r>
            <a:r>
              <a:rPr lang="es-ES" altLang="es-ES" dirty="0">
                <a:hlinkClick r:id="rId3" action="ppaction://hlinkpres?slideindex=1&amp;slidetitle=" tooltip="Mateo 24:35"/>
              </a:rPr>
              <a:t>Mateo 24:35</a:t>
            </a:r>
            <a:r>
              <a:rPr lang="es-ES" altLang="es-ES" dirty="0"/>
              <a:t>, </a:t>
            </a:r>
            <a:r>
              <a:rPr lang="es-ES" altLang="es-ES" dirty="0">
                <a:hlinkClick r:id="rId4" action="ppaction://hlinkpres?slideindex=1&amp;slidetitle=" tooltip="1. Pedro 1:23"/>
              </a:rPr>
              <a:t>1. Pedro 1:23</a:t>
            </a:r>
            <a:r>
              <a:rPr lang="es-ES" altLang="es-ES" dirty="0"/>
              <a:t>).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 </a:t>
            </a:r>
            <a:r>
              <a:rPr lang="es-ES" altLang="es-ES" b="1" dirty="0"/>
              <a:t>La Palabra o Razón de Dios</a:t>
            </a:r>
            <a:r>
              <a:rPr lang="es-ES" altLang="es-ES" dirty="0"/>
              <a:t>, estaba con Dios y pertenecía a Dios, de la misma manera en que la palabra o razón de un hombre pertenece a ese hombre.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8">
            <a:extLst>
              <a:ext uri="{FF2B5EF4-FFF2-40B4-BE49-F238E27FC236}">
                <a16:creationId xmlns:a16="http://schemas.microsoft.com/office/drawing/2014/main" id="{68629739-035F-AEB1-97C3-03172CD86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700213"/>
            <a:ext cx="109458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b="1" dirty="0"/>
              <a:t>La Palabra Eterna </a:t>
            </a:r>
            <a:r>
              <a:rPr lang="es-ES" altLang="es-ES" dirty="0"/>
              <a:t>estaba relacionada con Dios, y la Palabra Eterna era Dios mismo, porque todo el plan eterno consistía en la revelación futura de Dios.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b="1" dirty="0"/>
              <a:t>Desde la Eternidad, </a:t>
            </a:r>
            <a:r>
              <a:rPr lang="es-ES" altLang="es-ES" dirty="0"/>
              <a:t>Dios planificó su revelación a los hombres, viendo claramente en un tiempo futuro su propia manifestación en carne, y por eso el apóstol Juan dijo que la Palabra (Logos, Verbo) era Dios mismo. 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>
            <a:extLst>
              <a:ext uri="{FF2B5EF4-FFF2-40B4-BE49-F238E27FC236}">
                <a16:creationId xmlns:a16="http://schemas.microsoft.com/office/drawing/2014/main" id="{3640A111-F86B-8399-11DD-C93EDB8CC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1052513"/>
            <a:ext cx="1108868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b="1" dirty="0"/>
              <a:t>El concepto de Palabra </a:t>
            </a:r>
            <a:r>
              <a:rPr lang="es-ES" altLang="es-ES" dirty="0"/>
              <a:t>de Dios, expresa la comunicación de la mente y de los propósitos de Dios al hombre por medio de su auto-revelación. (</a:t>
            </a:r>
            <a:r>
              <a:rPr lang="es-ES" altLang="es-ES" dirty="0">
                <a:hlinkClick r:id="rId2" action="ppaction://hlinkpres?slideindex=1&amp;slidetitle=" tooltip="Jeremías 7:1"/>
              </a:rPr>
              <a:t>Jeremías 7:1</a:t>
            </a:r>
            <a:r>
              <a:rPr lang="es-ES" altLang="es-ES" dirty="0"/>
              <a:t>, </a:t>
            </a:r>
            <a:r>
              <a:rPr lang="es-ES" altLang="es-ES" dirty="0">
                <a:hlinkClick r:id="rId3" action="ppaction://hlinkpres?slideindex=1&amp;slidetitle=" tooltip="Oseas 1:1"/>
              </a:rPr>
              <a:t>Oseas 1:1</a:t>
            </a:r>
            <a:r>
              <a:rPr lang="es-ES" altLang="es-ES" dirty="0"/>
              <a:t>, </a:t>
            </a:r>
            <a:r>
              <a:rPr lang="es-ES" altLang="es-ES" dirty="0">
                <a:hlinkClick r:id="rId4" action="ppaction://hlinkpres?slideindex=1&amp;slidetitle=" tooltip="Joel 1:1"/>
              </a:rPr>
              <a:t>Joel 1:1</a:t>
            </a:r>
            <a:r>
              <a:rPr lang="es-ES" altLang="es-ES" dirty="0"/>
              <a:t>, </a:t>
            </a:r>
            <a:r>
              <a:rPr lang="es-ES" altLang="es-ES" dirty="0">
                <a:hlinkClick r:id="rId5" action="ppaction://hlinkpres?slideindex=1&amp;slidetitle=" tooltip="Miqueas 1:1"/>
              </a:rPr>
              <a:t>Miqueas 1:1</a:t>
            </a:r>
            <a:r>
              <a:rPr lang="es-ES" altLang="es-ES" dirty="0"/>
              <a:t>, </a:t>
            </a:r>
            <a:r>
              <a:rPr lang="es-ES" altLang="es-ES" dirty="0">
                <a:hlinkClick r:id="rId6" action="ppaction://hlinkpres?slideindex=1&amp;slidetitle=" tooltip="Sofonías 1:1"/>
              </a:rPr>
              <a:t>Sofonías 1:1</a:t>
            </a:r>
            <a:r>
              <a:rPr lang="es-ES" altLang="es-ES" dirty="0"/>
              <a:t>).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b="1" dirty="0"/>
              <a:t>Por eso la Palabra es el Dios </a:t>
            </a:r>
            <a:r>
              <a:rPr lang="es-ES" altLang="es-ES" dirty="0"/>
              <a:t>que se revela o se da a conocer al hombre, siendo la misma revelación de Dios, la autoexpresión de Dios, o Dios en su acción reveladora.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4">
            <a:extLst>
              <a:ext uri="{FF2B5EF4-FFF2-40B4-BE49-F238E27FC236}">
                <a16:creationId xmlns:a16="http://schemas.microsoft.com/office/drawing/2014/main" id="{9B11F7FB-6080-B078-0DA0-858B56DF4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2060575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CO" altLang="es-ES" sz="1800"/>
          </a:p>
        </p:txBody>
      </p:sp>
      <p:sp>
        <p:nvSpPr>
          <p:cNvPr id="44035" name="Text Box 5">
            <a:extLst>
              <a:ext uri="{FF2B5EF4-FFF2-40B4-BE49-F238E27FC236}">
                <a16:creationId xmlns:a16="http://schemas.microsoft.com/office/drawing/2014/main" id="{4FA7882D-F6D3-7F98-D7FA-9418DFD0C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404813"/>
            <a:ext cx="11017250" cy="67403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es-ES" altLang="es-ES" b="1" dirty="0"/>
              <a:t>Dios reveló al hombre </a:t>
            </a:r>
            <a:r>
              <a:rPr lang="es-ES" altLang="es-ES" dirty="0"/>
              <a:t>ese plan de manera progresiva. Así, el Antiguo Testamento es revelación divina, pero como preparación, como promesa, como profecía, como sombra y figura de lo que habría de venir Dios reveló al hombre ese plan (</a:t>
            </a:r>
            <a:r>
              <a:rPr lang="es-ES" altLang="es-ES" dirty="0">
                <a:hlinkClick r:id="rId2" action="ppaction://hlinkpres?slideindex=1&amp;slidetitle=" tooltip="Hebreos 8:5"/>
              </a:rPr>
              <a:t>Hebreos 8:5</a:t>
            </a:r>
            <a:r>
              <a:rPr lang="es-ES" altLang="es-ES" dirty="0"/>
              <a:t>); </a:t>
            </a:r>
          </a:p>
          <a:p>
            <a:pPr marL="457200" indent="-457200"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es-ES" altLang="es-ES" b="1" dirty="0"/>
              <a:t>mientras que el Nuevo </a:t>
            </a:r>
            <a:r>
              <a:rPr lang="es-ES" altLang="es-ES" dirty="0"/>
              <a:t>Testamento es la plenitud de la revelación divina, pues en él, Dios nos habla por medio de su Palabra (Verbo, Logos) hecha carne (</a:t>
            </a:r>
            <a:r>
              <a:rPr lang="es-ES" altLang="es-ES" dirty="0">
                <a:hlinkClick r:id="rId3" action="ppaction://hlinkpres?slideindex=1&amp;slidetitle=" tooltip="Juan 1:14"/>
              </a:rPr>
              <a:t>Juan 1:14</a:t>
            </a:r>
            <a:r>
              <a:rPr lang="es-ES" altLang="es-ES" dirty="0"/>
              <a:t>). </a:t>
            </a:r>
          </a:p>
          <a:p>
            <a:pPr marL="457200" indent="-457200"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es-ES" altLang="es-ES" b="1" dirty="0"/>
              <a:t>En la plenitud del tiempo, </a:t>
            </a:r>
            <a:r>
              <a:rPr lang="es-ES" altLang="es-ES" dirty="0"/>
              <a:t>Dios puso carne en su Palabra (</a:t>
            </a:r>
            <a:r>
              <a:rPr lang="es-ES" altLang="es-ES" dirty="0">
                <a:hlinkClick r:id="rId4" action="ppaction://hlinkpres?slideindex=1&amp;slidetitle=" tooltip="Gálatas 4:4"/>
              </a:rPr>
              <a:t>Gálatas 4:4</a:t>
            </a:r>
            <a:r>
              <a:rPr lang="es-ES" altLang="es-ES" dirty="0"/>
              <a:t>); Él se reveló en carne en la persona de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s-ES" altLang="es-E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4">
            <a:extLst>
              <a:ext uri="{FF2B5EF4-FFF2-40B4-BE49-F238E27FC236}">
                <a16:creationId xmlns:a16="http://schemas.microsoft.com/office/drawing/2014/main" id="{FA77BBA6-75AE-7AF5-5EF7-E7DC1BDEA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2060575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CO" altLang="es-ES" sz="1800"/>
          </a:p>
        </p:txBody>
      </p:sp>
      <p:sp>
        <p:nvSpPr>
          <p:cNvPr id="45060" name="Text Box 5">
            <a:extLst>
              <a:ext uri="{FF2B5EF4-FFF2-40B4-BE49-F238E27FC236}">
                <a16:creationId xmlns:a16="http://schemas.microsoft.com/office/drawing/2014/main" id="{8A21FAC5-F6F5-9514-0933-3D1384EA7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166813"/>
            <a:ext cx="110902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Jesucristo. 'El verbo se hizo carne' (</a:t>
            </a:r>
            <a:r>
              <a:rPr lang="es-ES" altLang="es-ES" dirty="0">
                <a:hlinkClick r:id="rId2" action="ppaction://hlinkpres?slideindex=1&amp;slidetitle=" tooltip="&#9;Juan 1:14"/>
              </a:rPr>
              <a:t>Juan 1:14</a:t>
            </a:r>
            <a:r>
              <a:rPr lang="es-ES" altLang="es-ES" dirty="0"/>
              <a:t>).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 'Dios se manifiesto en carne' (</a:t>
            </a:r>
            <a:r>
              <a:rPr lang="es-ES" altLang="es-ES" dirty="0">
                <a:hlinkClick r:id="rId3" action="ppaction://hlinkpres?slideindex=1&amp;slidetitle=" tooltip="1. Timoteo 3:16"/>
              </a:rPr>
              <a:t>1. Timoteo 3:16</a:t>
            </a:r>
            <a:r>
              <a:rPr lang="es-ES" altLang="es-ES" dirty="0"/>
              <a:t>).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La Palabra eterna se reveló en el Hijo engendrado.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Jesucristo es la Palabra Divina hecha carne, que resume todo lo que Dios deseaba decirnos.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Jesucristo mismo confesó: “La palabra que habéis oído no es mía, sino del Padre que me envió” (</a:t>
            </a:r>
            <a:r>
              <a:rPr lang="es-ES" altLang="es-ES" dirty="0">
                <a:hlinkClick r:id="rId4" action="ppaction://hlinkpres?slideindex=1&amp;slidetitle=" tooltip="Juan 14:24"/>
              </a:rPr>
              <a:t>Juan 14:24</a:t>
            </a:r>
            <a:r>
              <a:rPr lang="es-ES" altLang="es-ES" dirty="0"/>
              <a:t>).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6">
            <a:extLst>
              <a:ext uri="{FF2B5EF4-FFF2-40B4-BE49-F238E27FC236}">
                <a16:creationId xmlns:a16="http://schemas.microsoft.com/office/drawing/2014/main" id="{6C224A32-0DBC-87E0-927B-58BD55295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1268413"/>
            <a:ext cx="1144905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b="1" dirty="0"/>
              <a:t>En estos últimos días Dios </a:t>
            </a:r>
            <a:r>
              <a:rPr lang="es-ES" altLang="es-ES" dirty="0"/>
              <a:t>decidió hablarnos por Cristo el Hijo (el Hombre perfecto) quien es el que da razón a la existencia del universo (</a:t>
            </a:r>
            <a:r>
              <a:rPr lang="es-ES" altLang="es-ES" dirty="0">
                <a:hlinkClick r:id="rId2" action="ppaction://hlinkpres?slideindex=1&amp;slidetitle=" tooltip="Hebreos 1:2"/>
              </a:rPr>
              <a:t>Hebreos 1:2</a:t>
            </a:r>
            <a:r>
              <a:rPr lang="es-ES" altLang="es-ES" dirty="0"/>
              <a:t>).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b="1" dirty="0"/>
              <a:t>Dios se pronunció a sí mismo </a:t>
            </a:r>
            <a:r>
              <a:rPr lang="es-ES" altLang="es-ES" dirty="0"/>
              <a:t>por medio de la Palabra que sale de su boca, y por eso el capítulo 1 de Juan, nos enseña que la Palabra de Dios creó todo cuanto existe, y que la Palabra fue hecha carne y habitó entre nosotros como el hijo unigénito del Padre, el varón perfecto (</a:t>
            </a:r>
            <a:r>
              <a:rPr lang="es-ES" altLang="es-ES" dirty="0">
                <a:hlinkClick r:id="rId3" action="ppaction://hlinkpres?slideindex=1&amp;slidetitle=" tooltip="Efesios 4:13"/>
              </a:rPr>
              <a:t>Efesios 4:13</a:t>
            </a:r>
            <a:r>
              <a:rPr lang="es-ES" altLang="es-ES" dirty="0"/>
              <a:t>).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endParaRPr lang="es-ES" altLang="es-E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5" descr="coronas">
            <a:extLst>
              <a:ext uri="{FF2B5EF4-FFF2-40B4-BE49-F238E27FC236}">
                <a16:creationId xmlns:a16="http://schemas.microsoft.com/office/drawing/2014/main" id="{1E74E50B-2E1F-149B-FD23-D7BCC2DDE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r="22598"/>
          <a:stretch>
            <a:fillRect/>
          </a:stretch>
        </p:blipFill>
        <p:spPr bwMode="auto">
          <a:xfrm>
            <a:off x="0" y="-15875"/>
            <a:ext cx="6337300" cy="65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1D378B19-A132-60B4-0090-10D2C17E3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00056" y="2636912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CO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Diestra de Dios</a:t>
            </a:r>
            <a:endParaRPr lang="es-E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8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4">
            <a:extLst>
              <a:ext uri="{FF2B5EF4-FFF2-40B4-BE49-F238E27FC236}">
                <a16:creationId xmlns:a16="http://schemas.microsoft.com/office/drawing/2014/main" id="{B81B5F89-A447-02F7-B2AD-4C32BAB1D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766763"/>
            <a:ext cx="110172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 b="1" dirty="0"/>
              <a:t>La palabra diestra en relación con Dios </a:t>
            </a:r>
            <a:r>
              <a:rPr lang="es-ES" altLang="es-ES" dirty="0"/>
              <a:t>no indica un lado: a la derecha. La razón principal es, porque Dios es Espíritu. ¿Dónde está la "derecha" o la "izquierda" del Espíritu de Dios?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 b="1" dirty="0"/>
              <a:t>Por lo tanto, debemos entender </a:t>
            </a:r>
            <a:r>
              <a:rPr lang="es-ES" altLang="es-ES" dirty="0"/>
              <a:t>que la “diestra de Dios” se usa en un sentido figurado, simbólico o poético y no en un sentido físico o corporal.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 b="1" dirty="0"/>
              <a:t>Cuando la Biblia menciona </a:t>
            </a:r>
            <a:r>
              <a:rPr lang="es-ES" altLang="es-ES" dirty="0"/>
              <a:t>la Diestra de Dios, lo hace                                            en relación con su fuerza, su poder, su autoridad o su                              majestad.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>
            <a:extLst>
              <a:ext uri="{FF2B5EF4-FFF2-40B4-BE49-F238E27FC236}">
                <a16:creationId xmlns:a16="http://schemas.microsoft.com/office/drawing/2014/main" id="{1A99D6DB-9F65-5801-B72D-29EC90615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950" y="11969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1. Introducción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Text Box 15">
            <a:extLst>
              <a:ext uri="{FF2B5EF4-FFF2-40B4-BE49-F238E27FC236}">
                <a16:creationId xmlns:a16="http://schemas.microsoft.com/office/drawing/2014/main" id="{B3F6A5D1-B5D4-9E21-D980-DF3922A2D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2781300"/>
            <a:ext cx="10309225" cy="207749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300" dirty="0"/>
              <a:t>La biblia indica que </a:t>
            </a:r>
            <a:r>
              <a:rPr lang="es-ES" altLang="es-ES" sz="4300" b="1" u="sng" dirty="0"/>
              <a:t>nadie es como Dios </a:t>
            </a:r>
            <a:r>
              <a:rPr lang="es-ES" altLang="es-ES" sz="4300" dirty="0"/>
              <a:t>y que solo hay un Dios (</a:t>
            </a:r>
            <a:r>
              <a:rPr lang="es-ES" altLang="es-ES" sz="4300" dirty="0">
                <a:hlinkClick r:id="rId2" action="ppaction://hlinkpres?slideindex=1&amp;slidetitle=" tooltip="Deuteronomio 6:4"/>
              </a:rPr>
              <a:t>Deuteronomio 6:4</a:t>
            </a:r>
            <a:r>
              <a:rPr lang="es-ES" altLang="es-ES" sz="4300" dirty="0"/>
              <a:t>; </a:t>
            </a:r>
            <a:r>
              <a:rPr lang="es-ES" altLang="es-ES" sz="4300" dirty="0">
                <a:hlinkClick r:id="rId3" action="ppaction://hlinkpres?slideindex=1&amp;slidetitle=" tooltip="Gálatas 3:20"/>
              </a:rPr>
              <a:t>Gálatas 3:20</a:t>
            </a:r>
            <a:r>
              <a:rPr lang="es-ES" altLang="es-ES" sz="4300" dirty="0"/>
              <a:t>.)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410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8">
            <a:extLst>
              <a:ext uri="{FF2B5EF4-FFF2-40B4-BE49-F238E27FC236}">
                <a16:creationId xmlns:a16="http://schemas.microsoft.com/office/drawing/2014/main" id="{E0ED74EA-1FE0-47A3-09D1-DAE6863B9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404813"/>
            <a:ext cx="1166495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El salmista dijo “tuyo es el brazo potente; fuerte es tu mano, exaltada tu diestra” (</a:t>
            </a:r>
            <a:r>
              <a:rPr lang="es-ES" altLang="es-ES" dirty="0">
                <a:hlinkClick r:id="rId2" action="ppaction://hlinkpres?slideindex=1&amp;slidetitle=" tooltip="Salmo 89:13"/>
              </a:rPr>
              <a:t>Salmo 89:13</a:t>
            </a:r>
            <a:r>
              <a:rPr lang="es-ES" altLang="es-ES" dirty="0"/>
              <a:t>), lo que significa que Dios es muy poderoso, muy fuerte y muy exaltado.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“La diestra de Jehová hace proezas, la diestra de Jehová es sublime; la diestra de Jehová hace valentías” (</a:t>
            </a:r>
            <a:r>
              <a:rPr lang="es-ES" altLang="es-ES" dirty="0">
                <a:hlinkClick r:id="rId3" action="ppaction://hlinkpres?slideindex=1&amp;slidetitle=" tooltip="Salmo 118:15-16"/>
              </a:rPr>
              <a:t>Salmo 118:15-16</a:t>
            </a:r>
            <a:r>
              <a:rPr lang="es-ES" altLang="es-ES" dirty="0"/>
              <a:t>), nos enseña que el poder de Jehová es extraordinario, que Dios es omnipotente.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La mano derecha de Jehová                          creó los cielos y la tierra                                (</a:t>
            </a:r>
            <a:r>
              <a:rPr lang="es-ES" altLang="es-ES" dirty="0">
                <a:hlinkClick r:id="rId4" action="ppaction://hlinkpres?slideindex=1&amp;slidetitle=" tooltip="Isaías 48:13"/>
              </a:rPr>
              <a:t>Isaías 48:13</a:t>
            </a:r>
            <a:r>
              <a:rPr lang="es-ES" altLang="es-ES" dirty="0"/>
              <a:t>), significa que por                           el poder de Dios fueron hechos                         los cielos y la tierra.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8">
            <a:extLst>
              <a:ext uri="{FF2B5EF4-FFF2-40B4-BE49-F238E27FC236}">
                <a16:creationId xmlns:a16="http://schemas.microsoft.com/office/drawing/2014/main" id="{4A87FB07-B8F6-64A0-8991-2876FEC7A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-26988"/>
            <a:ext cx="11449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El poder de Jehová fue el que derrotó a los egipcios, así la diestra de Jehová fue magnificada en poder y quebrantó al enemigo (</a:t>
            </a:r>
            <a:r>
              <a:rPr lang="es-ES" altLang="es-ES" dirty="0">
                <a:hlinkClick r:id="rId2" action="ppaction://hlinkpres?slideindex=1&amp;slidetitle=" tooltip="Éxodo 15:6"/>
              </a:rPr>
              <a:t>Éxodo 15:6</a:t>
            </a:r>
            <a:endParaRPr lang="es-ES" altLang="es-ES" dirty="0"/>
          </a:p>
        </p:txBody>
      </p:sp>
      <p:sp>
        <p:nvSpPr>
          <p:cNvPr id="49156" name="Text Box 8">
            <a:extLst>
              <a:ext uri="{FF2B5EF4-FFF2-40B4-BE49-F238E27FC236}">
                <a16:creationId xmlns:a16="http://schemas.microsoft.com/office/drawing/2014/main" id="{FA73FE6A-C3B8-9199-9CC9-A827FA13F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916113"/>
            <a:ext cx="1123315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 dirty="0">
                <a:hlinkClick r:id="rId3" action="ppaction://hlinkpres?slideindex=1&amp;slidetitle=" tooltip="Éxodo 15:12"/>
              </a:rPr>
              <a:t>15:12</a:t>
            </a:r>
            <a:r>
              <a:rPr lang="es-ES" altLang="es-ES" dirty="0"/>
              <a:t>). El pueblo de Israel no fue el que derrotó a los egipcios sino la diestra y el brazo de Jehová (</a:t>
            </a:r>
            <a:r>
              <a:rPr lang="es-ES" altLang="es-ES" dirty="0">
                <a:hlinkClick r:id="rId4" action="ppaction://hlinkpres?slideindex=1&amp;slidetitle=" tooltip="Salmo 44:3"/>
              </a:rPr>
              <a:t>Salmo 44:3</a:t>
            </a:r>
            <a:r>
              <a:rPr lang="es-ES" altLang="es-ES" dirty="0"/>
              <a:t>), o sea, el poder y la fuerza de Dios fueron las que le dieron la victoria. Jehová los </a:t>
            </a:r>
            <a:r>
              <a:rPr lang="es-ES" altLang="es-ES" dirty="0" err="1"/>
              <a:t>guió</a:t>
            </a:r>
            <a:r>
              <a:rPr lang="es-ES" altLang="es-ES" dirty="0"/>
              <a:t> por la diestra de Moisés, porque delegó su autoridad sobre Moisés (</a:t>
            </a:r>
            <a:r>
              <a:rPr lang="es-ES" altLang="es-ES" dirty="0">
                <a:hlinkClick r:id="rId5" action="ppaction://hlinkpres?slideindex=1&amp;slidetitle=" tooltip="Isaías 63:12"/>
              </a:rPr>
              <a:t>Isaías 63:12</a:t>
            </a:r>
            <a:r>
              <a:rPr lang="es-ES" altLang="es-ES" dirty="0"/>
              <a:t>).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Por medio de esa victoria y tras la conquista de Canaán por el poder de Dios, Israel se constituyó en “la planta que plantó la diestra de Dios” (</a:t>
            </a:r>
            <a:r>
              <a:rPr lang="es-ES" altLang="es-ES" dirty="0">
                <a:hlinkClick r:id="rId6" action="ppaction://hlinkpres?slideindex=1&amp;slidetitle=" tooltip="Salmo 80:8-11"/>
              </a:rPr>
              <a:t>Salmo 80:8-11</a:t>
            </a:r>
            <a:r>
              <a:rPr lang="es-ES" altLang="es-ES" dirty="0"/>
              <a:t>, </a:t>
            </a:r>
            <a:r>
              <a:rPr lang="es-ES" altLang="es-ES" dirty="0">
                <a:hlinkClick r:id="rId7" action="ppaction://hlinkpres?slideindex=1&amp;slidetitle=" tooltip="Salmo 80:15"/>
              </a:rPr>
              <a:t>80:15</a:t>
            </a:r>
            <a:r>
              <a:rPr lang="es-ES" altLang="es-ES" dirty="0"/>
              <a:t>).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moises6">
            <a:extLst>
              <a:ext uri="{FF2B5EF4-FFF2-40B4-BE49-F238E27FC236}">
                <a16:creationId xmlns:a16="http://schemas.microsoft.com/office/drawing/2014/main" id="{9C309CF0-827D-45E6-FBED-F041D5070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4843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5">
            <a:extLst>
              <a:ext uri="{FF2B5EF4-FFF2-40B4-BE49-F238E27FC236}">
                <a16:creationId xmlns:a16="http://schemas.microsoft.com/office/drawing/2014/main" id="{6621CFAC-43D0-CCDE-5995-A31EF8DA5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620713"/>
            <a:ext cx="6500812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sz="3600" dirty="0"/>
              <a:t>Moisés dijo que Jehová descendió con la ley de fuego a su mano derecha (</a:t>
            </a:r>
            <a:r>
              <a:rPr lang="es-ES" altLang="es-ES" sz="3600" dirty="0">
                <a:hlinkClick r:id="rId3" action="ppaction://hlinkpres?slideindex=1&amp;slidetitle=" tooltip="Deuteronomio 33:2"/>
              </a:rPr>
              <a:t>Deuteronomio 33:2</a:t>
            </a:r>
            <a:r>
              <a:rPr lang="es-ES" altLang="es-ES" sz="3600" dirty="0"/>
              <a:t>), que es una referencia a la gloriosa manifestación de la majestad Divina que vio el pueblo cuando recibió la ley (</a:t>
            </a:r>
            <a:r>
              <a:rPr lang="es-ES" altLang="es-ES" sz="3600" dirty="0">
                <a:hlinkClick r:id="rId4" action="ppaction://hlinkpres?slideindex=1&amp;slidetitle=" tooltip="Éxodo 19:16-20"/>
              </a:rPr>
              <a:t>Éxodo 19:16-20</a:t>
            </a:r>
            <a:r>
              <a:rPr lang="es-ES" altLang="es-ES" sz="3600" dirty="0"/>
              <a:t>)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>
            <a:extLst>
              <a:ext uri="{FF2B5EF4-FFF2-40B4-BE49-F238E27FC236}">
                <a16:creationId xmlns:a16="http://schemas.microsoft.com/office/drawing/2014/main" id="{A6C1B277-55D6-CBA6-4611-EC50B7B48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341438"/>
            <a:ext cx="113061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A la diestra de Jehová hay delicias para siempre (</a:t>
            </a:r>
            <a:r>
              <a:rPr lang="es-ES" altLang="es-ES" dirty="0">
                <a:hlinkClick r:id="rId2" action="ppaction://hlinkpres?slideindex=1&amp;slidetitle=" tooltip="Salmo 16:11"/>
              </a:rPr>
              <a:t>Salmo 16:11</a:t>
            </a:r>
            <a:r>
              <a:rPr lang="es-ES" altLang="es-ES" dirty="0"/>
              <a:t>) lo que nos enseña que hay bendiciones eternas para los que permanecen en Dios. </a:t>
            </a:r>
            <a:endParaRPr lang="es-ES" altLang="es-ES" sz="1000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A dónde quiera que vayamos, allí nos guiará la mano de Dios y nos asirá su diestra (</a:t>
            </a:r>
            <a:r>
              <a:rPr lang="es-ES" altLang="es-ES" dirty="0">
                <a:hlinkClick r:id="rId3" action="ppaction://hlinkpres?slideindex=1&amp;slidetitle=" tooltip="Salmo 139:10"/>
              </a:rPr>
              <a:t>Salmo 139:10</a:t>
            </a:r>
            <a:r>
              <a:rPr lang="es-ES" altLang="es-ES" dirty="0"/>
              <a:t>) de manera que sabemos que Dios nos dirige y nos sostiene con su poder. </a:t>
            </a:r>
            <a:endParaRPr lang="es-ES" altLang="es-ES" sz="10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4">
            <a:extLst>
              <a:ext uri="{FF2B5EF4-FFF2-40B4-BE49-F238E27FC236}">
                <a16:creationId xmlns:a16="http://schemas.microsoft.com/office/drawing/2014/main" id="{7FD2402C-2C2C-D262-9838-30B1EE239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1258888"/>
            <a:ext cx="115919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La diestra de Dios nos salva (</a:t>
            </a:r>
            <a:r>
              <a:rPr lang="es-ES" altLang="es-ES" dirty="0">
                <a:hlinkClick r:id="rId2" action="ppaction://hlinkpres?slideindex=1&amp;slidetitle=" tooltip="Salmo 17:7"/>
              </a:rPr>
              <a:t>Salmo 17:7</a:t>
            </a:r>
            <a:r>
              <a:rPr lang="es-ES" altLang="es-ES" dirty="0"/>
              <a:t>, </a:t>
            </a:r>
            <a:r>
              <a:rPr lang="es-ES" altLang="es-ES" dirty="0">
                <a:hlinkClick r:id="rId3" action="ppaction://hlinkpres?slideindex=1&amp;slidetitle=" tooltip="Salmo 98:1"/>
              </a:rPr>
              <a:t>98:1</a:t>
            </a:r>
            <a:r>
              <a:rPr lang="es-ES" altLang="es-ES" dirty="0"/>
              <a:t>), nos ayuda (</a:t>
            </a:r>
            <a:r>
              <a:rPr lang="es-ES" altLang="es-ES" dirty="0">
                <a:hlinkClick r:id="rId4" action="ppaction://hlinkpres?slideindex=1&amp;slidetitle=" tooltip="Isaías 41:10"/>
              </a:rPr>
              <a:t>Isaías 41:10</a:t>
            </a:r>
            <a:r>
              <a:rPr lang="es-ES" altLang="es-ES" dirty="0"/>
              <a:t>), nos sustenta (</a:t>
            </a:r>
            <a:r>
              <a:rPr lang="es-ES" altLang="es-ES" dirty="0">
                <a:hlinkClick r:id="rId5" action="ppaction://hlinkpres?slideindex=1&amp;slidetitle=" tooltip="Salmo 18:35"/>
              </a:rPr>
              <a:t>Salmo 18:35</a:t>
            </a:r>
            <a:r>
              <a:rPr lang="es-ES" altLang="es-ES" dirty="0"/>
              <a:t>, </a:t>
            </a:r>
            <a:r>
              <a:rPr lang="es-ES" altLang="es-ES" dirty="0">
                <a:hlinkClick r:id="rId6" action="ppaction://hlinkpres?slideindex=1&amp;slidetitle=" tooltip="Isaías 41:10"/>
              </a:rPr>
              <a:t>Isaías 41:10</a:t>
            </a:r>
            <a:r>
              <a:rPr lang="es-ES" altLang="es-ES" dirty="0"/>
              <a:t>), nos sostiene (</a:t>
            </a:r>
            <a:r>
              <a:rPr lang="es-ES" altLang="es-ES" dirty="0">
                <a:hlinkClick r:id="rId7" action="ppaction://hlinkpres?slideindex=1&amp;slidetitle=" tooltip="Salmo 63:8"/>
              </a:rPr>
              <a:t>Salmo 63:8</a:t>
            </a:r>
            <a:r>
              <a:rPr lang="es-ES" altLang="es-ES" dirty="0"/>
              <a:t>), nos oye desde los cielos y nos da la victoria (</a:t>
            </a:r>
            <a:r>
              <a:rPr lang="es-ES" altLang="es-ES" dirty="0">
                <a:hlinkClick r:id="rId8" action="ppaction://hlinkpres?slideindex=1&amp;slidetitle=" tooltip="Salmo 20:6"/>
              </a:rPr>
              <a:t>Salmo 20:6</a:t>
            </a:r>
            <a:r>
              <a:rPr lang="es-ES" altLang="es-ES" dirty="0"/>
              <a:t>).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Jehová es sombra a nuestra mano derecha (</a:t>
            </a:r>
            <a:r>
              <a:rPr lang="es-ES" altLang="es-ES" dirty="0">
                <a:hlinkClick r:id="rId9" action="ppaction://hlinkpres?slideindex=1&amp;slidetitle=" tooltip="Salmo 121:5"/>
              </a:rPr>
              <a:t>Salmo 121:5</a:t>
            </a:r>
            <a:r>
              <a:rPr lang="es-ES" altLang="es-ES" dirty="0"/>
              <a:t>), o sea, Jehová es el que nos cubre con su poder.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El Señor se pondrá a la diestra del pobre (</a:t>
            </a:r>
            <a:r>
              <a:rPr lang="es-ES" altLang="es-ES" dirty="0">
                <a:hlinkClick r:id="rId10" action="ppaction://hlinkpres?slideindex=1&amp;slidetitle=" tooltip="Salmo 109:31"/>
              </a:rPr>
              <a:t>Salmo 109:31</a:t>
            </a:r>
            <a:r>
              <a:rPr lang="es-ES" altLang="es-ES" dirty="0"/>
              <a:t>) o defenderá al pobre.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4">
            <a:extLst>
              <a:ext uri="{FF2B5EF4-FFF2-40B4-BE49-F238E27FC236}">
                <a16:creationId xmlns:a16="http://schemas.microsoft.com/office/drawing/2014/main" id="{0077A827-4B3F-460E-231E-ABDE102A9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2420938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CO" altLang="es-ES" sz="1800"/>
          </a:p>
        </p:txBody>
      </p:sp>
      <p:sp>
        <p:nvSpPr>
          <p:cNvPr id="53251" name="Text Box 5">
            <a:extLst>
              <a:ext uri="{FF2B5EF4-FFF2-40B4-BE49-F238E27FC236}">
                <a16:creationId xmlns:a16="http://schemas.microsoft.com/office/drawing/2014/main" id="{06A8E8F7-B4F4-0179-8687-4254BE9DC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188913"/>
            <a:ext cx="6500813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/>
              <a:t>La diestra de Dios está llena de justicia (</a:t>
            </a:r>
            <a:r>
              <a:rPr lang="es-ES" altLang="es-ES">
                <a:hlinkClick r:id="rId2" action="ppaction://hlinkpres?slideindex=1&amp;slidetitle=" tooltip="Salmo 48:10"/>
              </a:rPr>
              <a:t>Salmo 48:10</a:t>
            </a:r>
            <a:r>
              <a:rPr lang="es-ES" altLang="es-ES"/>
              <a:t>), es decir, que él con su poder juzgará rectamente, dando a cada quien lo que se merece.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/>
              <a:t>El Señor salva a los que se refugian a su diestra (</a:t>
            </a:r>
            <a:r>
              <a:rPr lang="es-ES" altLang="es-ES">
                <a:hlinkClick r:id="rId3" action="ppaction://hlinkpres?slideindex=1&amp;slidetitle=" tooltip="Salmo 60:5"/>
              </a:rPr>
              <a:t>Salmo 60:5</a:t>
            </a:r>
            <a:r>
              <a:rPr lang="es-ES" altLang="es-ES"/>
              <a:t>, </a:t>
            </a:r>
            <a:r>
              <a:rPr lang="es-ES" altLang="es-ES">
                <a:hlinkClick r:id="rId4" action="ppaction://hlinkpres?slideindex=1&amp;slidetitle=" tooltip="Salmo 98:1"/>
              </a:rPr>
              <a:t>98:1</a:t>
            </a:r>
            <a:r>
              <a:rPr lang="es-ES" altLang="es-ES"/>
              <a:t>, </a:t>
            </a:r>
            <a:r>
              <a:rPr lang="es-ES" altLang="es-ES">
                <a:hlinkClick r:id="rId5" action="ppaction://hlinkpres?slideindex=1&amp;slidetitle=" tooltip="Salmo 108:6"/>
              </a:rPr>
              <a:t>108:6</a:t>
            </a:r>
            <a:r>
              <a:rPr lang="es-ES" altLang="es-ES"/>
              <a:t>, </a:t>
            </a:r>
            <a:r>
              <a:rPr lang="es-ES" altLang="es-ES">
                <a:hlinkClick r:id="rId6" action="ppaction://hlinkpres?slideindex=1&amp;slidetitle=" tooltip="Salmo 138:7"/>
              </a:rPr>
              <a:t>138:7</a:t>
            </a:r>
            <a:r>
              <a:rPr lang="es-ES" altLang="es-ES"/>
              <a:t>), o sea, el Señor salva a los que buscan su favor y su protección; mientras tanto, la diestra de Jehová alcanzará a los que le aborrecen (</a:t>
            </a:r>
            <a:r>
              <a:rPr lang="es-ES" altLang="es-ES">
                <a:hlinkClick r:id="rId7" action="ppaction://hlinkpres?slideindex=1&amp;slidetitle=" tooltip="Salmo 21:8"/>
              </a:rPr>
              <a:t>Salmo 21:8</a:t>
            </a:r>
            <a:r>
              <a:rPr lang="es-ES" altLang="es-ES"/>
              <a:t>).</a:t>
            </a:r>
          </a:p>
        </p:txBody>
      </p:sp>
      <p:pic>
        <p:nvPicPr>
          <p:cNvPr id="53252" name="Picture 7" descr="20071124-Justicia_4">
            <a:extLst>
              <a:ext uri="{FF2B5EF4-FFF2-40B4-BE49-F238E27FC236}">
                <a16:creationId xmlns:a16="http://schemas.microsoft.com/office/drawing/2014/main" id="{73478FBF-E1E0-7E06-52FC-4E498BD59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00013"/>
            <a:ext cx="53594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B54CAFF0-46C0-8E2D-AB61-E17484D5E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404813"/>
            <a:ext cx="67437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/>
              <a:t>Asaf dijo a Dios: “¿Por qué retraes tu mano? ¿Por qué escondes tu diestra en tu seno?” (</a:t>
            </a:r>
            <a:r>
              <a:rPr lang="es-ES" altLang="es-ES">
                <a:hlinkClick r:id="rId2" action="ppaction://hlinkpres?slideindex=1&amp;slidetitle=" tooltip="Salmo 74:11"/>
              </a:rPr>
              <a:t>Salmo 74:11</a:t>
            </a:r>
            <a:r>
              <a:rPr lang="es-ES" altLang="es-ES"/>
              <a:t>), lo que indica que Dios no quería responderles en ese momento.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/>
              <a:t>Cuando Jehová entregó a Israel en cautividad, retiró su diestra de ellos (</a:t>
            </a:r>
            <a:r>
              <a:rPr lang="es-ES" altLang="es-ES">
                <a:hlinkClick r:id="rId3" action="ppaction://hlinkpres?slideindex=1&amp;slidetitle=" tooltip="Lamentaciones 2:3"/>
              </a:rPr>
              <a:t>Lamentaciones 2:3</a:t>
            </a:r>
            <a:r>
              <a:rPr lang="es-ES" altLang="es-ES"/>
              <a:t>), lo que significa que les retiró el apoyo de su poder frente al enemigo. </a:t>
            </a:r>
          </a:p>
        </p:txBody>
      </p:sp>
      <p:pic>
        <p:nvPicPr>
          <p:cNvPr id="54275" name="Picture 6" descr="josue%20y%20el%20sol">
            <a:extLst>
              <a:ext uri="{FF2B5EF4-FFF2-40B4-BE49-F238E27FC236}">
                <a16:creationId xmlns:a16="http://schemas.microsoft.com/office/drawing/2014/main" id="{0A4D7B88-2C85-776A-C0C7-6A1572EC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r="11397"/>
          <a:stretch>
            <a:fillRect/>
          </a:stretch>
        </p:blipFill>
        <p:spPr bwMode="auto">
          <a:xfrm>
            <a:off x="0" y="-7938"/>
            <a:ext cx="53292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>
            <a:extLst>
              <a:ext uri="{FF2B5EF4-FFF2-40B4-BE49-F238E27FC236}">
                <a16:creationId xmlns:a16="http://schemas.microsoft.com/office/drawing/2014/main" id="{CD98AFD6-28AA-FD76-4815-21AB2977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1412875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El cáliz de la mano derecha de Jehová vendrá sobre los injustos (</a:t>
            </a:r>
            <a:r>
              <a:rPr lang="es-ES" altLang="es-ES" dirty="0">
                <a:hlinkClick r:id="rId2" action="ppaction://hlinkpres?slideindex=1&amp;slidetitle=" tooltip="Habacuc 2:16"/>
              </a:rPr>
              <a:t>Habacuc 2:16</a:t>
            </a:r>
            <a:r>
              <a:rPr lang="es-ES" altLang="es-ES" dirty="0"/>
              <a:t>), en otras palabras, la ira de Dios vendrá sobre los impíos.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dirty="0"/>
              <a:t>“Jehová juró por su mano derecha, y por su poderoso brazo” que llegaría un día en el que nunca más, nadie se enseñorearía de Israel (</a:t>
            </a:r>
            <a:r>
              <a:rPr lang="es-ES" altLang="es-ES" dirty="0">
                <a:hlinkClick r:id="rId3" action="ppaction://hlinkpres?slideindex=1&amp;slidetitle=" tooltip="Isaías 62:8"/>
              </a:rPr>
              <a:t>Isaías 62:8</a:t>
            </a:r>
            <a:r>
              <a:rPr lang="es-ES" altLang="es-ES" dirty="0"/>
              <a:t>), es decir, ese acontecimiento se dará solo por el poder y la autoridad de Dios.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C6993A3-16B3-30F2-7177-8ED83B4DF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696" y="2708920"/>
            <a:ext cx="8229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CO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</a:t>
            </a:r>
            <a:endParaRPr lang="es-E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4">
            <a:extLst>
              <a:ext uri="{FF2B5EF4-FFF2-40B4-BE49-F238E27FC236}">
                <a16:creationId xmlns:a16="http://schemas.microsoft.com/office/drawing/2014/main" id="{9BA9FE69-B44A-754C-D12A-8BF9E9FF5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1166813"/>
            <a:ext cx="105854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b="1" dirty="0"/>
              <a:t>Los tres papeles </a:t>
            </a:r>
            <a:r>
              <a:rPr lang="es-ES" altLang="es-ES" dirty="0"/>
              <a:t>de Padre, Hijo, y Espíritu Santo son necesarios dentro del plan redentor de Dios para con la humanidad caída.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b="1" dirty="0"/>
              <a:t>Para salvarnos Dios </a:t>
            </a:r>
            <a:r>
              <a:rPr lang="es-ES" altLang="es-ES" dirty="0"/>
              <a:t>proporcionó a un hombre puro que pudiera morir en nuestro lugar - el Hijo. Al engendrar al Hijo y al relacionarlo con la humanidad, Dios es el Padre.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b="1" dirty="0"/>
              <a:t>Y al obrar en nuestras </a:t>
            </a:r>
            <a:r>
              <a:rPr lang="es-ES" altLang="es-ES" dirty="0"/>
              <a:t>vidas capacitándonos y transformándonos, Dios es el Espíritu Santo.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5">
            <a:extLst>
              <a:ext uri="{FF2B5EF4-FFF2-40B4-BE49-F238E27FC236}">
                <a16:creationId xmlns:a16="http://schemas.microsoft.com/office/drawing/2014/main" id="{3F4029B0-3152-6EAC-D639-848B2EA29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0"/>
            <a:ext cx="9324975" cy="674052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/>
              <a:t>La biblia aclara que Dios es: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/>
              <a:t>-Espíritu,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/>
              <a:t>-Eterno,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/>
              <a:t> -Perfecto,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/>
              <a:t> -Infinito,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/>
              <a:t>-Omnisciente,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/>
              <a:t>-Omnipresente,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/>
              <a:t>-Omnipotente,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/>
              <a:t>-Inefable,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/>
              <a:t>-Incomprensible,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/>
              <a:t>-Sabio, Santo, es el Creador de todas las cosas.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6">
            <a:extLst>
              <a:ext uri="{FF2B5EF4-FFF2-40B4-BE49-F238E27FC236}">
                <a16:creationId xmlns:a16="http://schemas.microsoft.com/office/drawing/2014/main" id="{D8977626-B6DA-D5F8-7C04-F2292820B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88913"/>
            <a:ext cx="11269265" cy="678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sz="3000" b="1" dirty="0"/>
              <a:t>En resumen, </a:t>
            </a:r>
            <a:r>
              <a:rPr lang="es-ES" altLang="es-ES" sz="3000" dirty="0"/>
              <a:t>los títulos Padre, Hijo y Espíritu Santo describen algunos papeles y actividades de Dios, pero no reflejan una trinidad en la naturaleza de Dios, o una doctrina de tres dioses.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sz="3000" b="1" dirty="0"/>
              <a:t>El PADRE </a:t>
            </a:r>
            <a:r>
              <a:rPr lang="es-ES" altLang="es-ES" sz="3000" dirty="0"/>
              <a:t>se refiere a Dios en su relación paternal con la humanidad;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sz="3000" b="1" dirty="0"/>
              <a:t>El HIJO </a:t>
            </a:r>
            <a:r>
              <a:rPr lang="es-ES" altLang="es-ES" sz="3000" dirty="0"/>
              <a:t>se refiere a Dios manifestado en carne; y el ESPÍRITU se refiere a Dios en actividad.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ES" altLang="es-ES" sz="3000" b="1" dirty="0"/>
              <a:t>Un hombre puede desempeñar </a:t>
            </a:r>
            <a:r>
              <a:rPr lang="es-ES" altLang="es-ES" sz="3000" dirty="0"/>
              <a:t>tres papeles significativos. Por ejemplo se puede desempeñar como administrador, maestro y abogado, pero todavía sigue siendo una sola persona. Además Dios no se reduce o se limita a tres papeles esenciales.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>
            <a:extLst>
              <a:ext uri="{FF2B5EF4-FFF2-40B4-BE49-F238E27FC236}">
                <a16:creationId xmlns:a16="http://schemas.microsoft.com/office/drawing/2014/main" id="{1ADDFF6E-C50B-FB40-FD88-5613D3CDF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476250"/>
            <a:ext cx="11664950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 b="1" dirty="0"/>
              <a:t>El nombre de Jesús </a:t>
            </a:r>
            <a:r>
              <a:rPr lang="es-ES" altLang="es-ES" dirty="0"/>
              <a:t>que quiere decir Jehová salvador, es el nombre supremo por el que Dios se ha revelado a la humanidad y es el nombre dado para salvación en el Nuevo Testamento. (</a:t>
            </a:r>
            <a:r>
              <a:rPr lang="es-ES" altLang="es-ES" dirty="0">
                <a:hlinkClick r:id="rId2" action="ppaction://hlinkpres?slideindex=1&amp;slidetitle=" tooltip="Mateo 1:21"/>
              </a:rPr>
              <a:t>Mateo 1:21</a:t>
            </a:r>
            <a:r>
              <a:rPr lang="es-ES" altLang="es-ES" dirty="0"/>
              <a:t>; </a:t>
            </a:r>
            <a:r>
              <a:rPr lang="es-ES" altLang="es-ES" dirty="0">
                <a:hlinkClick r:id="rId3" action="ppaction://hlinkpres?slideindex=1&amp;slidetitle=" tooltip="Lucas 24:47"/>
              </a:rPr>
              <a:t>Lucas 24:47</a:t>
            </a:r>
            <a:r>
              <a:rPr lang="es-ES" altLang="es-ES" dirty="0"/>
              <a:t>; </a:t>
            </a:r>
            <a:r>
              <a:rPr lang="es-ES" altLang="es-ES" dirty="0">
                <a:hlinkClick r:id="rId4" action="ppaction://hlinkpres?slideindex=1&amp;slidetitle=" tooltip="Hechos 4:12"/>
              </a:rPr>
              <a:t>Hechos 4:12</a:t>
            </a:r>
            <a:r>
              <a:rPr lang="es-ES" altLang="es-ES" dirty="0"/>
              <a:t>; </a:t>
            </a:r>
            <a:r>
              <a:rPr lang="es-ES" altLang="es-ES" dirty="0">
                <a:hlinkClick r:id="rId5" action="ppaction://hlinkpres?slideindex=1&amp;slidetitle=" tooltip="Hechos 10:43"/>
              </a:rPr>
              <a:t>10:43</a:t>
            </a:r>
            <a:r>
              <a:rPr lang="es-ES" altLang="es-ES" dirty="0"/>
              <a:t>; </a:t>
            </a:r>
            <a:r>
              <a:rPr lang="es-ES" altLang="es-ES" dirty="0">
                <a:hlinkClick r:id="rId6" action="ppaction://hlinkpres?slideindex=1&amp;slidetitle=" tooltip="Filipenses 2:9-11"/>
              </a:rPr>
              <a:t>Filipenses 2:9-11</a:t>
            </a:r>
            <a:r>
              <a:rPr lang="es-ES" altLang="es-ES" dirty="0"/>
              <a:t>; </a:t>
            </a:r>
            <a:r>
              <a:rPr lang="es-ES" altLang="es-ES" dirty="0">
                <a:hlinkClick r:id="rId7" action="ppaction://hlinkpres?slideindex=1&amp;slidetitle=" tooltip="Colosenses 3:17"/>
              </a:rPr>
              <a:t>Colosenses 3:17</a:t>
            </a:r>
            <a:r>
              <a:rPr lang="es-ES" altLang="es-ES" dirty="0"/>
              <a:t>).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 b="1" dirty="0"/>
              <a:t>El Padre se reveló al </a:t>
            </a:r>
            <a:r>
              <a:rPr lang="es-ES" altLang="es-ES" dirty="0"/>
              <a:t>mundo en el nombre de Jesús (</a:t>
            </a:r>
            <a:r>
              <a:rPr lang="es-ES" altLang="es-ES" dirty="0">
                <a:hlinkClick r:id="rId8" action="ppaction://hlinkpres?slideindex=1&amp;slidetitle=" tooltip="Juan 5:43"/>
              </a:rPr>
              <a:t>Juan 5:43</a:t>
            </a:r>
            <a:r>
              <a:rPr lang="es-ES" altLang="es-ES" dirty="0"/>
              <a:t>, </a:t>
            </a:r>
            <a:r>
              <a:rPr lang="es-ES" altLang="es-ES" dirty="0">
                <a:hlinkClick r:id="rId9" action="ppaction://hlinkpres?slideindex=1&amp;slidetitle=" tooltip="Juan 17:6"/>
              </a:rPr>
              <a:t>17:6</a:t>
            </a:r>
            <a:r>
              <a:rPr lang="es-ES" altLang="es-ES" dirty="0"/>
              <a:t>), al Hijo nacido se le dio el nombre de Jesús (</a:t>
            </a:r>
            <a:r>
              <a:rPr lang="es-ES" altLang="es-ES" dirty="0">
                <a:hlinkClick r:id="rId10" action="ppaction://hlinkpres?slideindex=1&amp;slidetitle=" tooltip="&#10;Mateo 1:21"/>
              </a:rPr>
              <a:t>Mateo 1:21</a:t>
            </a:r>
            <a:r>
              <a:rPr lang="es-ES" altLang="es-ES" dirty="0"/>
              <a:t>) y el Espíritu Santo entra en los creyentes en el nombre de Jesús (</a:t>
            </a:r>
            <a:r>
              <a:rPr lang="es-ES" altLang="es-ES" dirty="0">
                <a:hlinkClick r:id="rId11" action="ppaction://hlinkpres?slideindex=1&amp;slidetitle=" tooltip="Mateo 14:26"/>
              </a:rPr>
              <a:t>14:26</a:t>
            </a:r>
            <a:r>
              <a:rPr lang="es-ES" altLang="es-ES" dirty="0"/>
              <a:t>).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</a:pPr>
            <a:r>
              <a:rPr lang="es-ES" altLang="es-ES" b="1" dirty="0"/>
              <a:t> Por consiguiente, </a:t>
            </a:r>
            <a:r>
              <a:rPr lang="es-ES" altLang="es-ES" dirty="0"/>
              <a:t>los apóstoles cumplieron correctamente la orden de Cristo (</a:t>
            </a:r>
            <a:r>
              <a:rPr lang="es-ES" altLang="es-ES" dirty="0">
                <a:hlinkClick r:id="rId12" action="ppaction://hlinkpres?slideindex=1&amp;slidetitle=" tooltip="Mateo 28:19"/>
              </a:rPr>
              <a:t>Mateo 28:19</a:t>
            </a:r>
            <a:r>
              <a:rPr lang="es-ES" altLang="es-ES" dirty="0"/>
              <a:t>) al bautizar a los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>
            <a:extLst>
              <a:ext uri="{FF2B5EF4-FFF2-40B4-BE49-F238E27FC236}">
                <a16:creationId xmlns:a16="http://schemas.microsoft.com/office/drawing/2014/main" id="{337313F2-59CD-785D-284E-4D7214B7F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5175"/>
            <a:ext cx="9144000" cy="46783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s-ES" altLang="es-ES" dirty="0"/>
              <a:t>creyentes invocando el nombre de Jesús, y la iglesia debe hacer lo mismo hoy en día. (</a:t>
            </a:r>
            <a:r>
              <a:rPr lang="es-ES" altLang="es-ES" dirty="0">
                <a:hlinkClick r:id="rId2" action="ppaction://hlinkpres?slideindex=1&amp;slidetitle=" tooltip="Hechos 2:38"/>
              </a:rPr>
              <a:t>Hechos 2:38</a:t>
            </a:r>
            <a:r>
              <a:rPr lang="es-ES" altLang="es-ES" dirty="0"/>
              <a:t>; </a:t>
            </a:r>
            <a:r>
              <a:rPr lang="es-ES" altLang="es-ES" dirty="0">
                <a:hlinkClick r:id="rId3" action="ppaction://hlinkpres?slideindex=1&amp;slidetitle=" tooltip="Hechos 8:16"/>
              </a:rPr>
              <a:t>8:16</a:t>
            </a:r>
            <a:r>
              <a:rPr lang="es-ES" altLang="es-ES" dirty="0"/>
              <a:t>; </a:t>
            </a:r>
            <a:r>
              <a:rPr lang="es-ES" altLang="es-ES" dirty="0">
                <a:hlinkClick r:id="rId4" action="ppaction://hlinkpres?slideindex=1&amp;slidetitle=" tooltip="Hechos 10:48"/>
              </a:rPr>
              <a:t>10:48</a:t>
            </a:r>
            <a:r>
              <a:rPr lang="es-ES" altLang="es-ES" dirty="0"/>
              <a:t>; </a:t>
            </a:r>
            <a:r>
              <a:rPr lang="es-ES" altLang="es-ES" dirty="0">
                <a:hlinkClick r:id="rId5" action="ppaction://hlinkpres?slideindex=1&amp;slidetitle=" tooltip="Hechos 19:3-5"/>
              </a:rPr>
              <a:t>19:3-5</a:t>
            </a:r>
            <a:r>
              <a:rPr lang="es-ES" altLang="es-ES" dirty="0"/>
              <a:t>; </a:t>
            </a:r>
            <a:r>
              <a:rPr lang="es-ES" altLang="es-ES" dirty="0">
                <a:hlinkClick r:id="rId6" action="ppaction://hlinkpres?slideindex=1&amp;slidetitle=" tooltip="Hechos 22:16"/>
              </a:rPr>
              <a:t>22:16</a:t>
            </a:r>
            <a:r>
              <a:rPr lang="es-ES" altLang="es-ES" dirty="0"/>
              <a:t>; </a:t>
            </a:r>
            <a:r>
              <a:rPr lang="es-ES" altLang="es-ES" dirty="0">
                <a:hlinkClick r:id="rId7" action="ppaction://hlinkpres?slideindex=1&amp;slidetitle=" tooltip="Romanos 6:3-4"/>
              </a:rPr>
              <a:t>Romanos 6:3-4</a:t>
            </a:r>
            <a:r>
              <a:rPr lang="es-ES" altLang="es-ES" dirty="0"/>
              <a:t>; </a:t>
            </a:r>
            <a:r>
              <a:rPr lang="es-ES" altLang="es-ES" dirty="0">
                <a:hlinkClick r:id="rId8" action="ppaction://hlinkpres?slideindex=1&amp;slidetitle=" tooltip="1. Corintios 1:13"/>
              </a:rPr>
              <a:t>1. Corintios 1:13</a:t>
            </a:r>
            <a:r>
              <a:rPr lang="es-ES" altLang="es-ES" dirty="0"/>
              <a:t>; </a:t>
            </a:r>
            <a:r>
              <a:rPr lang="es-ES" altLang="es-ES" dirty="0">
                <a:hlinkClick r:id="rId9" action="ppaction://hlinkpres?slideindex=1&amp;slidetitle=" tooltip="1. Corintios 6:11"/>
              </a:rPr>
              <a:t>6:11</a:t>
            </a:r>
            <a:r>
              <a:rPr lang="es-ES" altLang="es-ES" dirty="0"/>
              <a:t>).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  <a:defRPr/>
            </a:pPr>
            <a:r>
              <a:rPr lang="es-ES" altLang="es-ES" b="1" dirty="0"/>
              <a:t>Dado que Jesús es la encarnación </a:t>
            </a:r>
            <a:r>
              <a:rPr lang="es-ES" altLang="es-ES" dirty="0"/>
              <a:t>de toda la plenitud de Dios, el nombre (singular) del Padre, del Hijo y del Espíritu Santo descrito por </a:t>
            </a:r>
            <a:r>
              <a:rPr lang="es-ES" altLang="es-ES" dirty="0">
                <a:hlinkClick r:id="rId10" action="ppaction://hlinkpres?slideindex=1&amp;slidetitle=" tooltip="Mateo 28:19"/>
              </a:rPr>
              <a:t>Mateo 28:19</a:t>
            </a:r>
            <a:r>
              <a:rPr lang="es-ES" altLang="es-ES" dirty="0"/>
              <a:t> es Jesús. (</a:t>
            </a:r>
            <a:r>
              <a:rPr lang="es-ES" altLang="es-ES" dirty="0">
                <a:hlinkClick r:id="rId11" action="ppaction://hlinkpres?slideindex=1&amp;slidetitle=" tooltip="&#10;Mateo 1:21"/>
              </a:rPr>
              <a:t>Mateo 1:21</a:t>
            </a:r>
            <a:r>
              <a:rPr lang="es-ES" altLang="es-ES" dirty="0"/>
              <a:t>; </a:t>
            </a:r>
            <a:r>
              <a:rPr lang="es-ES" altLang="es-ES" dirty="0">
                <a:hlinkClick r:id="rId12" action="ppaction://hlinkpres?slideindex=1&amp;slidetitle=" tooltip="Lucas 24:47"/>
              </a:rPr>
              <a:t>Lucas 24:47</a:t>
            </a:r>
            <a:r>
              <a:rPr lang="es-ES" altLang="es-ES" dirty="0"/>
              <a:t>; </a:t>
            </a:r>
            <a:r>
              <a:rPr lang="es-ES" altLang="es-ES" dirty="0">
                <a:hlinkClick r:id="rId13" action="ppaction://hlinkpres?slideindex=1&amp;slidetitle=" tooltip="&#9;Juan 5:43"/>
              </a:rPr>
              <a:t>Juan 5:43</a:t>
            </a:r>
            <a:r>
              <a:rPr lang="es-ES" altLang="es-ES" dirty="0"/>
              <a:t>; </a:t>
            </a:r>
            <a:r>
              <a:rPr lang="es-ES" altLang="es-ES" dirty="0">
                <a:hlinkClick r:id="rId14" action="ppaction://hlinkpres?slideindex=1&amp;slidetitle=" tooltip="Juan 14:26"/>
              </a:rPr>
              <a:t>14:26</a:t>
            </a:r>
            <a:r>
              <a:rPr lang="es-ES" altLang="es-ES" dirty="0"/>
              <a:t>).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810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75520" y="2799176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RECORDEMOS: DIOS ES ESPÍRITU</a:t>
            </a:r>
            <a:endParaRPr lang="es-EC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1577752" y="3507062"/>
            <a:ext cx="9036496" cy="0"/>
          </a:xfrm>
          <a:prstGeom prst="line">
            <a:avLst/>
          </a:prstGeom>
          <a:ln w="190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2989580" y="6637735"/>
            <a:ext cx="776238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800" dirty="0" err="1"/>
              <a:t>Berzosa</a:t>
            </a:r>
            <a:r>
              <a:rPr lang="es-ES" sz="800" dirty="0"/>
              <a:t>, A. R. (Ed.). (2013). En Gran Diccionario </a:t>
            </a:r>
            <a:r>
              <a:rPr lang="es-ES" sz="800" dirty="0" err="1"/>
              <a:t>EnciclopÚdico</a:t>
            </a:r>
            <a:r>
              <a:rPr lang="es-ES" sz="800" dirty="0"/>
              <a:t> de la Biblia (2a Edici¾n, p. 802). </a:t>
            </a:r>
            <a:r>
              <a:rPr lang="es-ES" sz="800" dirty="0" err="1"/>
              <a:t>Viladecavalls</a:t>
            </a:r>
            <a:r>
              <a:rPr lang="es-ES" sz="800" dirty="0"/>
              <a:t>, Barcelona: Editorial CLIE.</a:t>
            </a:r>
            <a:endParaRPr lang="es-EC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464152" y="6422291"/>
            <a:ext cx="14911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Diccionario </a:t>
            </a:r>
            <a:r>
              <a:rPr lang="es-EC" sz="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Webster</a:t>
            </a:r>
            <a:r>
              <a:rPr lang="es-EC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(inglés) 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253685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810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19532" y="858162"/>
            <a:ext cx="2518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EC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SPIRITU</a:t>
            </a:r>
            <a:endParaRPr lang="es-EC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1596008" y="620688"/>
            <a:ext cx="9036496" cy="0"/>
          </a:xfrm>
          <a:prstGeom prst="line">
            <a:avLst/>
          </a:prstGeom>
          <a:ln w="190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2719531" y="1682806"/>
            <a:ext cx="7242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heb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rúaj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e-IL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רוּח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ַ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lit.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«viento, soplo, hálito, aliento, respiración»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2989580" y="6637735"/>
            <a:ext cx="776238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800" dirty="0" err="1"/>
              <a:t>Berzosa</a:t>
            </a:r>
            <a:r>
              <a:rPr lang="es-ES" sz="800" dirty="0"/>
              <a:t>, A. R. (Ed.). (2013). En Gran Diccionario </a:t>
            </a:r>
            <a:r>
              <a:rPr lang="es-ES" sz="800" dirty="0" err="1"/>
              <a:t>EnciclopÚdico</a:t>
            </a:r>
            <a:r>
              <a:rPr lang="es-ES" sz="800" dirty="0"/>
              <a:t> de la Biblia (2a Edici¾n, p. 802). </a:t>
            </a:r>
            <a:r>
              <a:rPr lang="es-ES" sz="800" dirty="0" err="1"/>
              <a:t>Viladecavalls</a:t>
            </a:r>
            <a:r>
              <a:rPr lang="es-ES" sz="800" dirty="0"/>
              <a:t>, Barcelona: Editorial CLIE.</a:t>
            </a:r>
            <a:endParaRPr lang="es-EC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2785218" y="2834934"/>
            <a:ext cx="74152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gr. 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pneûma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πνεῦμα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«aliento, respiración, aire»</a:t>
            </a:r>
            <a:r>
              <a:rPr lang="es-EC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464152" y="6422291"/>
            <a:ext cx="14911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Diccionario </a:t>
            </a:r>
            <a:r>
              <a:rPr lang="es-EC" sz="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Webster</a:t>
            </a:r>
            <a:r>
              <a:rPr lang="es-EC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(inglés) </a:t>
            </a:r>
            <a:endParaRPr lang="es-ES" sz="800" dirty="0"/>
          </a:p>
        </p:txBody>
      </p:sp>
      <p:sp>
        <p:nvSpPr>
          <p:cNvPr id="26" name="26 Rectángulo redondeado"/>
          <p:cNvSpPr/>
          <p:nvPr/>
        </p:nvSpPr>
        <p:spPr>
          <a:xfrm>
            <a:off x="2626604" y="4077072"/>
            <a:ext cx="7645860" cy="1593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Rectángulo 28"/>
          <p:cNvSpPr/>
          <p:nvPr/>
        </p:nvSpPr>
        <p:spPr>
          <a:xfrm>
            <a:off x="2989580" y="4103411"/>
            <a:ext cx="7118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“Un ser </a:t>
            </a:r>
            <a:r>
              <a:rPr lang="es-EC" sz="2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sobrenatural</a:t>
            </a:r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C" sz="2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incorpóreo</a:t>
            </a:r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racional siendo usualmente </a:t>
            </a:r>
            <a:r>
              <a:rPr lang="es-EC" sz="2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invisible</a:t>
            </a:r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los seres humanos pero poseyendo el poder de hacerse visible a su voluntad. . .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0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8" grpId="0"/>
      <p:bldP spid="26" grpId="0" animBg="1"/>
      <p:bldP spid="2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54BD-180B-4B8B-ABE6-45D4F359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898" y="1026368"/>
            <a:ext cx="10140755" cy="4094260"/>
          </a:xfrm>
        </p:spPr>
        <p:txBody>
          <a:bodyPr>
            <a:normAutofit/>
          </a:bodyPr>
          <a:lstStyle/>
          <a:p>
            <a:r>
              <a:rPr lang="es-ES" sz="6000" dirty="0">
                <a:latin typeface="Arial" panose="020B0604020202020204" pitchFamily="34" charset="0"/>
                <a:cs typeface="Arial" panose="020B0604020202020204" pitchFamily="34" charset="0"/>
              </a:rPr>
              <a:t>Jehová es Dios arriba en el cielo y abajo en la tierra no hay otro.</a:t>
            </a:r>
            <a:br>
              <a:rPr lang="es-E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6000" b="1" dirty="0">
                <a:latin typeface="Arial" panose="020B0604020202020204" pitchFamily="34" charset="0"/>
                <a:cs typeface="Arial" panose="020B0604020202020204" pitchFamily="34" charset="0"/>
              </a:rPr>
              <a:t>Deuteronomio 4: 39</a:t>
            </a:r>
          </a:p>
        </p:txBody>
      </p:sp>
    </p:spTree>
    <p:extLst>
      <p:ext uri="{BB962C8B-B14F-4D97-AF65-F5344CB8AC3E}">
        <p14:creationId xmlns:p14="http://schemas.microsoft.com/office/powerpoint/2010/main" val="12843402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54BD-180B-4B8B-ABE6-45D4F359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898" y="1026368"/>
            <a:ext cx="10140755" cy="4094260"/>
          </a:xfrm>
        </p:spPr>
        <p:txBody>
          <a:bodyPr>
            <a:normAutofit/>
          </a:bodyPr>
          <a:lstStyle/>
          <a:p>
            <a:r>
              <a:rPr lang="es-ES" sz="6000" b="1" dirty="0"/>
              <a:t>Génesis 9: 9-12 </a:t>
            </a:r>
            <a:r>
              <a:rPr lang="es-ES" sz="6000" b="1" dirty="0" err="1"/>
              <a:t>dice:“Yo</a:t>
            </a:r>
            <a:r>
              <a:rPr lang="es-ES" sz="6000" b="1" dirty="0"/>
              <a:t> establezco”, él sólo. “Yo soy” </a:t>
            </a:r>
            <a:r>
              <a:rPr lang="es-ES" sz="6000" b="1" i="1" dirty="0"/>
              <a:t>“Mi honra no la daré a otro</a:t>
            </a:r>
            <a:r>
              <a:rPr lang="es-ES" sz="6000" b="1" dirty="0"/>
              <a:t>.” (Is 48:11) 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23677203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683992" y="404665"/>
            <a:ext cx="7676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IOS NO ES UNA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NIDAD, </a:t>
            </a:r>
            <a:r>
              <a:rPr lang="es-E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IOS ES </a:t>
            </a:r>
            <a:r>
              <a:rPr lang="es-E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s-E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36087" y="4801123"/>
            <a:ext cx="8172400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MONOTEÍSMO BÍBLICO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NO MONOTEISMO FICCION </a:t>
            </a:r>
            <a:endParaRPr lang="es-E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72345" y="1412777"/>
            <a:ext cx="7616143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C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“unidad” → </a:t>
            </a:r>
            <a:r>
              <a:rPr lang="es-EC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EC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plural</a:t>
            </a:r>
            <a:r>
              <a:rPr lang="es-EC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→ varios elementos.</a:t>
            </a:r>
            <a:endParaRPr lang="es-E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655137" y="3143786"/>
            <a:ext cx="7813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gr.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monos, </a:t>
            </a:r>
            <a:r>
              <a:rPr lang="el-G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μόνος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«uno», y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theós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θεός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«Dios», denota la </a:t>
            </a:r>
            <a:r>
              <a:rPr lang="es-ES" sz="28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existencia de un único Dios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721184" y="6190683"/>
            <a:ext cx="6732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/>
              <a:t>Ropero, A. (2013). MONOTE═SMO. En A. R. </a:t>
            </a:r>
            <a:r>
              <a:rPr lang="es-ES" sz="800" dirty="0" err="1"/>
              <a:t>Berzosa</a:t>
            </a:r>
            <a:r>
              <a:rPr lang="es-ES" sz="800" dirty="0"/>
              <a:t> (Ed.), Gran Diccionario </a:t>
            </a:r>
            <a:r>
              <a:rPr lang="es-ES" sz="800" dirty="0" err="1"/>
              <a:t>EnciclopÚdico</a:t>
            </a:r>
            <a:r>
              <a:rPr lang="es-ES" sz="800" dirty="0"/>
              <a:t> de la Biblia (2a Edici¾n, p. 1731). </a:t>
            </a:r>
            <a:r>
              <a:rPr lang="es-ES" sz="800" dirty="0" err="1"/>
              <a:t>Viladecavalls</a:t>
            </a:r>
            <a:r>
              <a:rPr lang="es-ES" sz="800" dirty="0"/>
              <a:t>, Barcelona: Editorial CLIE.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83992" y="2329122"/>
            <a:ext cx="2677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MONOTEISMO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192345" y="4080175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(</a:t>
            </a:r>
            <a:r>
              <a:rPr lang="es-ES" dirty="0" err="1"/>
              <a:t>Dt</a:t>
            </a:r>
            <a:r>
              <a:rPr lang="es-ES" dirty="0"/>
              <a:t>. 6:4)</a:t>
            </a:r>
          </a:p>
        </p:txBody>
      </p:sp>
    </p:spTree>
    <p:extLst>
      <p:ext uri="{BB962C8B-B14F-4D97-AF65-F5344CB8AC3E}">
        <p14:creationId xmlns:p14="http://schemas.microsoft.com/office/powerpoint/2010/main" val="272441061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6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" t="2849" r="2637" b="75946"/>
          <a:stretch/>
        </p:blipFill>
        <p:spPr bwMode="auto">
          <a:xfrm>
            <a:off x="1807620" y="116632"/>
            <a:ext cx="8712974" cy="82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135560" y="136457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</a:rPr>
              <a:t>Cuando a Jesús se le preguntó que cuál es el primer mandamiento de todos, su respuesta fue: “…</a:t>
            </a:r>
            <a:r>
              <a:rPr lang="es-ES" sz="2400" dirty="0">
                <a:solidFill>
                  <a:srgbClr val="0000FF"/>
                </a:solidFill>
                <a:latin typeface="Arial" panose="020B0604020202020204" pitchFamily="34" charset="0"/>
              </a:rPr>
              <a:t>oye Israel; el Señor nuestro Dios, el Señor</a:t>
            </a:r>
            <a:r>
              <a:rPr lang="es-E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UNO es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” 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s-E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Mr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</a:rPr>
              <a:t> 12:29). 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23592" y="524388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</a:rPr>
              <a:t>Esto es </a:t>
            </a:r>
            <a:r>
              <a:rPr lang="es-ES" sz="2400" u="sng" dirty="0">
                <a:solidFill>
                  <a:srgbClr val="FF0000"/>
                </a:solidFill>
                <a:latin typeface="Arial" panose="020B0604020202020204" pitchFamily="34" charset="0"/>
              </a:rPr>
              <a:t>monoteísmo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s-ES" sz="2400" dirty="0">
                <a:solidFill>
                  <a:srgbClr val="0000FF"/>
                </a:solidFill>
                <a:latin typeface="Arial" panose="020B0604020202020204" pitchFamily="34" charset="0"/>
              </a:rPr>
              <a:t>creencia en un solo Dios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</a:rPr>
              <a:t>) y para describir esta doctrina utilizamos la palabra UNICIDAD</a:t>
            </a:r>
            <a:endParaRPr lang="es-ES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9"/>
          <a:stretch/>
        </p:blipFill>
        <p:spPr>
          <a:xfrm>
            <a:off x="4861360" y="3111718"/>
            <a:ext cx="1910834" cy="1807553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2207568" y="3105481"/>
            <a:ext cx="2016224" cy="1800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270402" y="3743971"/>
            <a:ext cx="1941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UNICIDAD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320136" y="3820916"/>
            <a:ext cx="3332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CUALIDAD DE ÚNICO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530740" y="529517"/>
            <a:ext cx="2015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NICIDAD</a:t>
            </a:r>
          </a:p>
        </p:txBody>
      </p:sp>
    </p:spTree>
    <p:extLst>
      <p:ext uri="{BB962C8B-B14F-4D97-AF65-F5344CB8AC3E}">
        <p14:creationId xmlns:p14="http://schemas.microsoft.com/office/powerpoint/2010/main" val="317839418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2" grpId="0"/>
      <p:bldP spid="1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t="7078" r="46885" b="26462"/>
          <a:stretch/>
        </p:blipFill>
        <p:spPr>
          <a:xfrm>
            <a:off x="4727848" y="1412776"/>
            <a:ext cx="3456384" cy="360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2495600" y="5601944"/>
            <a:ext cx="8172400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 Cualidad de ser </a:t>
            </a:r>
            <a:r>
              <a:rPr lang="es-E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 irrepetible, </a:t>
            </a:r>
            <a:r>
              <a:rPr lang="es-E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singular. </a:t>
            </a:r>
            <a:endParaRPr lang="es-E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7019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6">
            <a:extLst>
              <a:ext uri="{FF2B5EF4-FFF2-40B4-BE49-F238E27FC236}">
                <a16:creationId xmlns:a16="http://schemas.microsoft.com/office/drawing/2014/main" id="{01EE0FD3-AC12-AED3-8025-47A323247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6350"/>
            <a:ext cx="9136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dirty="0"/>
              <a:t>La Biblia revela a Dios de otras muchas formas, tales como: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77ABCFC9-B0DD-E399-B217-5E41318E4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42938"/>
            <a:ext cx="91360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Admirable (</a:t>
            </a:r>
            <a:r>
              <a:rPr lang="es-ES" sz="3600" dirty="0">
                <a:latin typeface="Arial" charset="0"/>
                <a:cs typeface="+mn-cs"/>
                <a:hlinkClick r:id="rId2" action="ppaction://hlinkpres?slideindex=1&amp;slidetitle=" tooltip="Isaías 9:6"/>
              </a:rPr>
              <a:t>Isaías 9:6</a:t>
            </a:r>
            <a:r>
              <a:rPr lang="es-ES" sz="3600" dirty="0">
                <a:latin typeface="Arial" charset="0"/>
                <a:cs typeface="+mn-cs"/>
              </a:rPr>
              <a:t>),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Alfarero (</a:t>
            </a:r>
            <a:r>
              <a:rPr lang="es-ES" sz="3600" dirty="0">
                <a:latin typeface="Arial" charset="0"/>
                <a:cs typeface="+mn-cs"/>
                <a:hlinkClick r:id="rId3" action="ppaction://hlinkpres?slideindex=1&amp;slidetitle=" tooltip="Jeremías 18:6"/>
              </a:rPr>
              <a:t>Jeremías 18:6</a:t>
            </a:r>
            <a:r>
              <a:rPr lang="es-ES" sz="3600" dirty="0">
                <a:latin typeface="Arial" charset="0"/>
                <a:cs typeface="+mn-cs"/>
              </a:rPr>
              <a:t>),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Altísimo (</a:t>
            </a:r>
            <a:r>
              <a:rPr lang="es-ES" sz="3600" dirty="0">
                <a:latin typeface="Arial" charset="0"/>
                <a:cs typeface="+mn-cs"/>
                <a:hlinkClick r:id="rId4" action="ppaction://hlinkpres?slideindex=1&amp;slidetitle=" tooltip="Génesis 14:18-22"/>
              </a:rPr>
              <a:t>Génesis 14:18-22</a:t>
            </a:r>
            <a:r>
              <a:rPr lang="es-ES" sz="3600" dirty="0">
                <a:latin typeface="Arial" charset="0"/>
                <a:cs typeface="+mn-cs"/>
              </a:rPr>
              <a:t>),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Bendito (</a:t>
            </a:r>
            <a:r>
              <a:rPr lang="es-ES" sz="3600" dirty="0">
                <a:latin typeface="Arial" charset="0"/>
                <a:cs typeface="+mn-cs"/>
                <a:hlinkClick r:id="rId5" action="ppaction://hlinkpres?slideindex=1&amp;slidetitle=" tooltip="Esdras 7:27"/>
              </a:rPr>
              <a:t>Esdras 7:27</a:t>
            </a:r>
            <a:r>
              <a:rPr lang="es-ES" sz="3600" dirty="0">
                <a:latin typeface="Arial" charset="0"/>
                <a:cs typeface="+mn-cs"/>
              </a:rPr>
              <a:t>),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Bueno (</a:t>
            </a:r>
            <a:r>
              <a:rPr lang="es-ES" sz="3600" dirty="0">
                <a:latin typeface="Arial" charset="0"/>
                <a:cs typeface="+mn-cs"/>
                <a:hlinkClick r:id="rId6" action="ppaction://hlinkpres?slideindex=1&amp;slidetitle=" tooltip="Nahúm 1:7"/>
              </a:rPr>
              <a:t>Nahúm 1:7</a:t>
            </a:r>
            <a:r>
              <a:rPr lang="es-ES" sz="3600" dirty="0">
                <a:latin typeface="Arial" charset="0"/>
                <a:cs typeface="+mn-cs"/>
              </a:rPr>
              <a:t>),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Castillo (</a:t>
            </a:r>
            <a:r>
              <a:rPr lang="es-ES" sz="3600" dirty="0">
                <a:latin typeface="Arial" charset="0"/>
                <a:cs typeface="+mn-cs"/>
                <a:hlinkClick r:id="rId7" action="ppaction://hlinkpres?slideindex=1&amp;slidetitle=" tooltip="Salmos 18:2"/>
              </a:rPr>
              <a:t>Salmos 18:2</a:t>
            </a:r>
            <a:r>
              <a:rPr lang="es-ES" sz="3600" dirty="0">
                <a:latin typeface="Arial" charset="0"/>
                <a:cs typeface="+mn-cs"/>
              </a:rPr>
              <a:t>),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Consejero (</a:t>
            </a:r>
            <a:r>
              <a:rPr lang="es-ES" sz="3600" dirty="0">
                <a:latin typeface="Arial" charset="0"/>
                <a:cs typeface="+mn-cs"/>
                <a:hlinkClick r:id="rId2" action="ppaction://hlinkpres?slideindex=1&amp;slidetitle=" tooltip="Isaías 9:6"/>
              </a:rPr>
              <a:t>Isaías 9:6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Consolador (</a:t>
            </a:r>
            <a:r>
              <a:rPr lang="es-ES" sz="3600" dirty="0">
                <a:latin typeface="Arial" charset="0"/>
                <a:cs typeface="+mn-cs"/>
                <a:hlinkClick r:id="rId8" action="ppaction://hlinkpres?slideindex=1&amp;slidetitle=" tooltip="Isaías 51:12"/>
              </a:rPr>
              <a:t>Isaías 51:12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Creador (</a:t>
            </a:r>
            <a:r>
              <a:rPr lang="es-ES" sz="3600" dirty="0">
                <a:latin typeface="Arial" charset="0"/>
                <a:cs typeface="+mn-cs"/>
                <a:hlinkClick r:id="rId9" action="ppaction://hlinkpres?slideindex=1&amp;slidetitle=" tooltip="Eclesiastés 12:1"/>
              </a:rPr>
              <a:t>Eclesiastés 12:1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Escudo (</a:t>
            </a:r>
            <a:r>
              <a:rPr lang="es-ES" sz="3600" dirty="0">
                <a:latin typeface="Arial" charset="0"/>
                <a:cs typeface="+mn-cs"/>
                <a:hlinkClick r:id="rId10" action="ppaction://hlinkpres?slideindex=1&amp;slidetitle=" tooltip="Proverbios 2:7"/>
              </a:rPr>
              <a:t>Proverbios 2:7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66374" y="182978"/>
            <a:ext cx="2055050" cy="675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2545" lvl="1" algn="just">
              <a:lnSpc>
                <a:spcPct val="115000"/>
              </a:lnSpc>
              <a:spcAft>
                <a:spcPts val="1000"/>
              </a:spcAft>
            </a:pPr>
            <a:r>
              <a:rPr lang="es-EC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s-EC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HEMÁ</a:t>
            </a:r>
            <a:endParaRPr lang="es-ES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59496" y="1035893"/>
            <a:ext cx="76899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Confesión de fe judía que comienza diciendo: 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Oye, Israel: Jehová nuestro Dios, Jehová uno 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r>
              <a:rPr lang="es-ES" dirty="0" err="1"/>
              <a:t>Deut</a:t>
            </a:r>
            <a:r>
              <a:rPr lang="es-ES" dirty="0"/>
              <a:t>. 6:4–9; </a:t>
            </a:r>
            <a:r>
              <a:rPr lang="es-ES" dirty="0" err="1"/>
              <a:t>Deut</a:t>
            </a:r>
            <a:r>
              <a:rPr lang="es-ES" dirty="0"/>
              <a:t>. 11:13–21; </a:t>
            </a:r>
            <a:r>
              <a:rPr lang="es-ES" dirty="0" err="1"/>
              <a:t>Núm</a:t>
            </a:r>
            <a:r>
              <a:rPr lang="es-ES" dirty="0"/>
              <a:t> 15:37–41,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919536" y="6525344"/>
            <a:ext cx="67687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/>
              <a:t>Nelson, W. M., &amp; Mayo, J. R. (1998). En Nelson nuevo diccionario ilustrado de la Biblia (</a:t>
            </a:r>
            <a:r>
              <a:rPr lang="es-ES" sz="800" dirty="0" err="1"/>
              <a:t>electronic</a:t>
            </a:r>
            <a:r>
              <a:rPr lang="es-ES" sz="800" dirty="0"/>
              <a:t> ed.). Nashville: Editorial Caribe.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83970" y="4532928"/>
            <a:ext cx="8474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252525"/>
                </a:solidFill>
                <a:latin typeface="Arial" panose="020B0604020202020204" pitchFamily="34" charset="0"/>
              </a:rPr>
              <a:t>El propósito principal del </a:t>
            </a:r>
            <a:r>
              <a:rPr lang="es-E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Shemá</a:t>
            </a:r>
            <a:r>
              <a:rPr lang="es-ES" sz="2400" dirty="0">
                <a:solidFill>
                  <a:srgbClr val="252525"/>
                </a:solidFill>
                <a:latin typeface="Arial" panose="020B0604020202020204" pitchFamily="34" charset="0"/>
              </a:rPr>
              <a:t> es reiterar la singularidad </a:t>
            </a:r>
          </a:p>
          <a:p>
            <a:r>
              <a:rPr lang="es-ES" sz="2400" dirty="0">
                <a:solidFill>
                  <a:srgbClr val="252525"/>
                </a:solidFill>
                <a:latin typeface="Arial" panose="020B0604020202020204" pitchFamily="34" charset="0"/>
              </a:rPr>
              <a:t>y unicidad de </a:t>
            </a:r>
            <a:r>
              <a:rPr lang="es-ES" sz="2400" u="sng" dirty="0">
                <a:solidFill>
                  <a:srgbClr val="0B0080"/>
                </a:solidFill>
                <a:latin typeface="Arial" panose="020B0604020202020204" pitchFamily="34" charset="0"/>
                <a:hlinkClick r:id="rId2" tooltip="YHWH"/>
              </a:rPr>
              <a:t>Dios</a:t>
            </a:r>
            <a:r>
              <a:rPr lang="es-ES" sz="2400" dirty="0">
                <a:solidFill>
                  <a:srgbClr val="252525"/>
                </a:solidFill>
                <a:latin typeface="Arial" panose="020B0604020202020204" pitchFamily="34" charset="0"/>
              </a:rPr>
              <a:t>.  </a:t>
            </a:r>
            <a:r>
              <a:rPr lang="es-ES" sz="2000" dirty="0" err="1"/>
              <a:t>Mr</a:t>
            </a:r>
            <a:r>
              <a:rPr lang="es-ES" sz="2000" dirty="0"/>
              <a:t> 12:28–30; </a:t>
            </a:r>
            <a:r>
              <a:rPr lang="en-US" dirty="0">
                <a:hlinkClick r:id="rId3" tooltip="Evangelio de Lucas"/>
              </a:rPr>
              <a:t>Lucas</a:t>
            </a:r>
            <a:r>
              <a:rPr lang="en-US" dirty="0"/>
              <a:t> 10:25-28</a:t>
            </a:r>
            <a:endParaRPr lang="es-ES" sz="2000" dirty="0"/>
          </a:p>
          <a:p>
            <a:endParaRPr lang="es-ES" sz="2400" dirty="0"/>
          </a:p>
        </p:txBody>
      </p:sp>
      <p:sp>
        <p:nvSpPr>
          <p:cNvPr id="11" name="Rectángulo 10"/>
          <p:cNvSpPr/>
          <p:nvPr/>
        </p:nvSpPr>
        <p:spPr>
          <a:xfrm>
            <a:off x="3262221" y="5722331"/>
            <a:ext cx="4284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EL SEÑOR ES UNO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92" y="2965594"/>
            <a:ext cx="2808312" cy="96233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804271" y="2732728"/>
            <a:ext cx="4104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4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recitan</a:t>
            </a:r>
            <a:r>
              <a:rPr lang="it-IT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pt-PT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veces</a:t>
            </a:r>
            <a:r>
              <a:rPr lang="it-IT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s-ES_tradnl" sz="24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oraciones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amanecer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del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atardecer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7925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313650" y="2018032"/>
            <a:ext cx="7420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Dios es </a:t>
            </a:r>
            <a:r>
              <a:rPr lang="es-CO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en número y </a:t>
            </a:r>
            <a:r>
              <a:rPr lang="es-CO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Único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 en esencia.</a:t>
            </a:r>
            <a:endParaRPr lang="es-EC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4815"/>
          <a:stretch/>
        </p:blipFill>
        <p:spPr>
          <a:xfrm>
            <a:off x="4041098" y="2981184"/>
            <a:ext cx="3203848" cy="212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6023992" y="38610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Yo soy…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54093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9D25659-83B8-4809-AB24-04149400A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25298"/>
      </p:ext>
    </p:extLst>
  </p:cSld>
  <p:clrMapOvr>
    <a:masterClrMapping/>
  </p:clrMapOvr>
  <p:transition>
    <p:split orient="vert" dir="in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629DE5-E4C3-4645-92FB-D4369FD93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28257"/>
      </p:ext>
    </p:extLst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6">
            <a:extLst>
              <a:ext uri="{FF2B5EF4-FFF2-40B4-BE49-F238E27FC236}">
                <a16:creationId xmlns:a16="http://schemas.microsoft.com/office/drawing/2014/main" id="{F9C9FE01-62B5-4E0C-8E17-42479BC52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6350"/>
            <a:ext cx="9136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/>
              <a:t>La Biblia revela a Dios de otras muchas formas, tales como: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C9A00A59-28D2-2612-8E38-B7864AE94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42938"/>
            <a:ext cx="9136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Eterno (</a:t>
            </a:r>
            <a:r>
              <a:rPr lang="es-ES" sz="3600" dirty="0">
                <a:latin typeface="Arial" charset="0"/>
                <a:cs typeface="+mn-cs"/>
                <a:hlinkClick r:id="rId2" action="ppaction://hlinkpres?slideindex=1&amp;slidetitle=" tooltip="Jeremías 10:10"/>
              </a:rPr>
              <a:t>Jeremías 10:10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Fiel (</a:t>
            </a:r>
            <a:r>
              <a:rPr lang="es-ES" sz="3600" dirty="0">
                <a:latin typeface="Arial" charset="0"/>
                <a:cs typeface="+mn-cs"/>
                <a:hlinkClick r:id="rId3" action="ppaction://hlinkpres?slideindex=1&amp;slidetitle=" tooltip="1. Corintios 1:9"/>
              </a:rPr>
              <a:t>1. Corintios 1:9</a:t>
            </a:r>
            <a:r>
              <a:rPr lang="es-ES" sz="3600" dirty="0">
                <a:latin typeface="Arial" charset="0"/>
                <a:cs typeface="+mn-cs"/>
              </a:rPr>
              <a:t>),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La Fortaleza (</a:t>
            </a:r>
            <a:r>
              <a:rPr lang="es-ES" sz="3600" dirty="0">
                <a:latin typeface="Arial" charset="0"/>
                <a:cs typeface="+mn-cs"/>
                <a:hlinkClick r:id="rId4" action="ppaction://hlinkpres?slideindex=1&amp;slidetitle=" tooltip="Habacuc 3:19"/>
              </a:rPr>
              <a:t>Habacuc 3:19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Fuerte De Jacob (</a:t>
            </a:r>
            <a:r>
              <a:rPr lang="es-ES" sz="3600" dirty="0">
                <a:latin typeface="Arial" charset="0"/>
                <a:cs typeface="+mn-cs"/>
                <a:hlinkClick r:id="rId5" action="ppaction://hlinkpres?slideindex=1&amp;slidetitle=" tooltip="Génesis 49:24"/>
              </a:rPr>
              <a:t>Génesis 49:24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Glorioso (</a:t>
            </a:r>
            <a:r>
              <a:rPr lang="es-ES" sz="3600" dirty="0">
                <a:latin typeface="Arial" charset="0"/>
                <a:cs typeface="+mn-cs"/>
                <a:hlinkClick r:id="rId6" action="ppaction://hlinkpres?slideindex=1&amp;slidetitle=" tooltip="Santiago 2:1"/>
              </a:rPr>
              <a:t>Santiago 2:1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Hacedor (</a:t>
            </a:r>
            <a:r>
              <a:rPr lang="es-ES" sz="3600" dirty="0">
                <a:latin typeface="Arial" charset="0"/>
                <a:cs typeface="+mn-cs"/>
                <a:hlinkClick r:id="rId7" action="ppaction://hlinkpres?slideindex=1&amp;slidetitle=" tooltip="Job 32:22"/>
              </a:rPr>
              <a:t>Job 32:22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Juez (</a:t>
            </a:r>
            <a:r>
              <a:rPr lang="es-ES" sz="3600" dirty="0">
                <a:latin typeface="Arial" charset="0"/>
                <a:cs typeface="+mn-cs"/>
                <a:hlinkClick r:id="rId8" action="ppaction://hlinkpres?slideindex=1&amp;slidetitle=" tooltip="Miqueas 5:1"/>
              </a:rPr>
              <a:t>Miqueas 5:1</a:t>
            </a:r>
            <a:r>
              <a:rPr lang="es-ES" sz="3600" dirty="0">
                <a:latin typeface="Arial" charset="0"/>
                <a:cs typeface="+mn-cs"/>
              </a:rPr>
              <a:t>),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Justo (</a:t>
            </a:r>
            <a:r>
              <a:rPr lang="es-ES" sz="3600" dirty="0">
                <a:latin typeface="Arial" charset="0"/>
                <a:cs typeface="+mn-cs"/>
                <a:hlinkClick r:id="rId9" action="ppaction://hlinkpres?slideindex=1&amp;slidetitle=" tooltip="Lamentaciones 1:18"/>
              </a:rPr>
              <a:t>Lamentaciones 1:18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Libertador (</a:t>
            </a:r>
            <a:r>
              <a:rPr lang="es-ES" sz="3600" dirty="0">
                <a:latin typeface="Arial" charset="0"/>
                <a:cs typeface="+mn-cs"/>
                <a:hlinkClick r:id="rId10" action="ppaction://hlinkpres?slideindex=1&amp;slidetitle=" tooltip="Romanos 11:26"/>
              </a:rPr>
              <a:t>Romanos 11:26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6">
            <a:extLst>
              <a:ext uri="{FF2B5EF4-FFF2-40B4-BE49-F238E27FC236}">
                <a16:creationId xmlns:a16="http://schemas.microsoft.com/office/drawing/2014/main" id="{26D0B81D-3E40-3F7E-BDA6-46B063BF2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6350"/>
            <a:ext cx="9136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/>
              <a:t>La Biblia revela a Dios de otras muchas formas, tales como: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EFFB8E10-81F1-F465-0845-523E36D81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42938"/>
            <a:ext cx="91360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Misericordioso (</a:t>
            </a:r>
            <a:r>
              <a:rPr lang="es-ES" sz="3600" dirty="0">
                <a:latin typeface="Arial" charset="0"/>
                <a:cs typeface="+mn-cs"/>
                <a:hlinkClick r:id="rId2" action="ppaction://hlinkpres?slideindex=1&amp;slidetitle=" tooltip="Nehemías 9:31"/>
              </a:rPr>
              <a:t>Nehemías 9:31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Omnipotente (</a:t>
            </a:r>
            <a:r>
              <a:rPr lang="es-ES" sz="3600" dirty="0">
                <a:latin typeface="Arial" charset="0"/>
                <a:cs typeface="+mn-cs"/>
                <a:hlinkClick r:id="rId3" action="ppaction://hlinkpres?slideindex=1&amp;slidetitle=" tooltip="Ezequiel 1:24"/>
              </a:rPr>
              <a:t>Ezequiel 1:24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Pastor (</a:t>
            </a:r>
            <a:r>
              <a:rPr lang="es-ES" sz="3600" dirty="0">
                <a:latin typeface="Arial" charset="0"/>
                <a:cs typeface="+mn-cs"/>
                <a:hlinkClick r:id="rId4" action="ppaction://hlinkpres?slideindex=1&amp;slidetitle=" tooltip="Salmos 23:1"/>
              </a:rPr>
              <a:t>Salmos 23:1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La Paz (</a:t>
            </a:r>
            <a:r>
              <a:rPr lang="es-ES" sz="3600" dirty="0">
                <a:latin typeface="Arial" charset="0"/>
                <a:cs typeface="+mn-cs"/>
                <a:hlinkClick r:id="rId5" action="ppaction://hlinkpres?slideindex=1&amp;slidetitle=" tooltip="Hebreos 13:20"/>
              </a:rPr>
              <a:t>Hebreos 13:20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Perdonador (</a:t>
            </a:r>
            <a:r>
              <a:rPr lang="es-ES" sz="3600" dirty="0">
                <a:latin typeface="Arial" charset="0"/>
                <a:cs typeface="+mn-cs"/>
                <a:hlinkClick r:id="rId6" action="ppaction://hlinkpres?slideindex=1&amp;slidetitle=" tooltip="Salmos 86:5"/>
              </a:rPr>
              <a:t>Salmos 86:5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Perfecto (</a:t>
            </a:r>
            <a:r>
              <a:rPr lang="es-ES" sz="3600" dirty="0">
                <a:latin typeface="Arial" charset="0"/>
                <a:cs typeface="+mn-cs"/>
                <a:hlinkClick r:id="rId7" action="ppaction://hlinkpres?slideindex=1&amp;slidetitle=" tooltip="Mateo 5:48"/>
              </a:rPr>
              <a:t>Mateo 5:48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Piadoso (</a:t>
            </a:r>
            <a:r>
              <a:rPr lang="es-ES" sz="3600" dirty="0">
                <a:latin typeface="Arial" charset="0"/>
                <a:cs typeface="+mn-cs"/>
                <a:hlinkClick r:id="rId8" action="ppaction://hlinkpres?slideindex=1&amp;slidetitle=" tooltip="Jonás 4:1"/>
              </a:rPr>
              <a:t>Jonás 4:1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Poderoso (</a:t>
            </a:r>
            <a:r>
              <a:rPr lang="es-ES" sz="3600" dirty="0">
                <a:latin typeface="Arial" charset="0"/>
                <a:cs typeface="+mn-cs"/>
                <a:hlinkClick r:id="rId9" action="ppaction://hlinkpres?slideindex=1&amp;slidetitle=" tooltip="Judas 1:24"/>
              </a:rPr>
              <a:t>Judas 1:24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Recto (</a:t>
            </a:r>
            <a:r>
              <a:rPr lang="es-ES" sz="3600" dirty="0">
                <a:latin typeface="Arial" charset="0"/>
                <a:cs typeface="+mn-cs"/>
                <a:hlinkClick r:id="rId10" action="ppaction://hlinkpres?slideindex=1&amp;slidetitle=" tooltip="Deuteronomio 32:4"/>
              </a:rPr>
              <a:t>Deuteronomio 32:4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600" dirty="0">
                <a:latin typeface="Arial" charset="0"/>
                <a:cs typeface="+mn-cs"/>
              </a:rPr>
              <a:t>El Redentor (</a:t>
            </a:r>
            <a:r>
              <a:rPr lang="es-ES" sz="3600" dirty="0">
                <a:latin typeface="Arial" charset="0"/>
                <a:cs typeface="+mn-cs"/>
                <a:hlinkClick r:id="rId11" action="ppaction://hlinkpres?slideindex=1&amp;slidetitle=" tooltip="Job 19:25"/>
              </a:rPr>
              <a:t>Job 19:25</a:t>
            </a:r>
            <a:r>
              <a:rPr lang="es-ES" sz="3600" dirty="0">
                <a:latin typeface="Arial" charset="0"/>
                <a:cs typeface="+mn-cs"/>
              </a:rPr>
              <a:t>),</a:t>
            </a:r>
          </a:p>
        </p:txBody>
      </p:sp>
    </p:spTree>
  </p:cSld>
  <p:clrMapOvr>
    <a:masterClrMapping/>
  </p:clrMapOvr>
  <p:transition>
    <p:split orient="vert" dir="in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3998</TotalTime>
  <Words>4297</Words>
  <Application>Microsoft Macintosh PowerPoint</Application>
  <PresentationFormat>Panorámica</PresentationFormat>
  <Paragraphs>230</Paragraphs>
  <Slides>73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80" baseType="lpstr">
      <vt:lpstr>Arial</vt:lpstr>
      <vt:lpstr>Calibri</vt:lpstr>
      <vt:lpstr>Calibri Light</vt:lpstr>
      <vt:lpstr>system-ui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Entendiendo las MANIFESTACIONES</vt:lpstr>
      <vt:lpstr>1. 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Entendiendo las manifestaciones</vt:lpstr>
      <vt:lpstr>Entendiendo las manifestaciones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Palabra (Verbo o Logos) de Dios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Diestra de Dios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Jehová es Dios arriba en el cielo y abajo en la tierra no hay otro. Deuteronomio 4: 39</vt:lpstr>
      <vt:lpstr>Génesis 9: 9-12 dice:“Yo establezco”, él sólo. “Yo soy” “Mi honra no la daré a otro.” (Is 48:11)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The houze!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Unicidad de Dios Por Julio César Clavijo S.</dc:title>
  <dc:creator>WinuE</dc:creator>
  <cp:lastModifiedBy>Microsoft Office User</cp:lastModifiedBy>
  <cp:revision>294</cp:revision>
  <dcterms:created xsi:type="dcterms:W3CDTF">2009-07-11T16:29:14Z</dcterms:created>
  <dcterms:modified xsi:type="dcterms:W3CDTF">2025-03-29T00:18:11Z</dcterms:modified>
</cp:coreProperties>
</file>