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10.xml" ContentType="application/vnd.openxmlformats-officedocument.presentationml.slide+xml"/>
  <Override PartName="/ppt/slides/slide420.xml" ContentType="application/vnd.openxmlformats-officedocument.presentationml.slide+xml"/>
  <Override PartName="/ppt/slides/slide110.xml" ContentType="application/vnd.openxmlformats-officedocument.presentationml.slide+xml"/>
  <Override PartName="/ppt/slides/slide100.xml" ContentType="application/vnd.openxmlformats-officedocument.presentationml.slide+xml"/>
  <Override PartName="/ppt/slides/slide120.xml" ContentType="application/vnd.openxmlformats-officedocument.presentationml.slide+xml"/>
  <Override PartName="/ppt/slides/slide130.xml" ContentType="application/vnd.openxmlformats-officedocument.presentationml.slide+xml"/>
  <Override PartName="/ppt/slides/slide140.xml" ContentType="application/vnd.openxmlformats-officedocument.presentationml.slide+xml"/>
  <Override PartName="/ppt/slides/slide150.xml" ContentType="application/vnd.openxmlformats-officedocument.presentationml.slide+xml"/>
  <Override PartName="/ppt/slides/slide160.xml" ContentType="application/vnd.openxmlformats-officedocument.presentationml.slide+xml"/>
  <Override PartName="/ppt/slides/slide170.xml" ContentType="application/vnd.openxmlformats-officedocument.presentationml.slide+xml"/>
  <Override PartName="/ppt/slideLayouts/slideLayout7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317" r:id="rId3"/>
    <p:sldId id="283" r:id="rId4"/>
    <p:sldId id="282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5" r:id="rId16"/>
    <p:sldId id="270" r:id="rId17"/>
    <p:sldId id="271" r:id="rId18"/>
    <p:sldId id="272" r:id="rId19"/>
    <p:sldId id="268" r:id="rId20"/>
    <p:sldId id="267" r:id="rId21"/>
    <p:sldId id="269" r:id="rId22"/>
    <p:sldId id="273" r:id="rId23"/>
    <p:sldId id="298" r:id="rId24"/>
    <p:sldId id="275" r:id="rId25"/>
    <p:sldId id="274" r:id="rId26"/>
    <p:sldId id="287" r:id="rId27"/>
    <p:sldId id="314" r:id="rId28"/>
    <p:sldId id="315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9" r:id="rId39"/>
    <p:sldId id="310" r:id="rId40"/>
    <p:sldId id="311" r:id="rId41"/>
    <p:sldId id="312" r:id="rId42"/>
    <p:sldId id="313" r:id="rId43"/>
    <p:sldId id="319" r:id="rId44"/>
    <p:sldId id="31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07C97819-5B2E-AE83-C7D8-98476AEDDC7C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6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32F1DD2-75A5-D8B8-812F-A379F904F81D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7719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02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F6554F-0221-769F-B75E-2C368F72FE49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648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382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08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881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37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15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372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46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98E431A-3162-FAFE-786A-9BEF515BD7E2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96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16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F4C2B0A-93E8-2414-C3FC-FD115ED21E0B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62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35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5D7E73C-0132-6B90-5860-5E0E007CD690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916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52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3C6B4A-BC61-6ACE-9715-39FA08938D26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33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35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D136E3B-D0E3-44D8-C279-5ED9E8050693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52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9CDAD39-A230-5647-8F74-C8D772C8C701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812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54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B55075-0FDF-B955-94C8-6BEF3819F0A4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www.academyensancha.esc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A161731-CD1B-634C-1E53-63EAA2EEEC6E}"/>
              </a:ext>
            </a:extLst>
          </p:cNvPr>
          <p:cNvSpPr/>
          <p:nvPr userDrawn="1"/>
        </p:nvSpPr>
        <p:spPr>
          <a:xfrm>
            <a:off x="26636" y="650082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76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01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951AE0-A7B8-DA37-C81A-E89F8F042673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www.academyensancha.esc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C3AE9A-4EFA-04BC-A7B7-E5A9B8040CC1}"/>
              </a:ext>
            </a:extLst>
          </p:cNvPr>
          <p:cNvSpPr/>
          <p:nvPr userDrawn="1"/>
        </p:nvSpPr>
        <p:spPr>
          <a:xfrm>
            <a:off x="152400" y="66484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3120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89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F3B918-4E43-4BC7-9A9C-DEF37D6A2F6D}" type="datetimeFigureOut">
              <a:rPr lang="es-ES" smtClean="0"/>
              <a:t>29/3/25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3A0E2D0-7414-441A-8551-EA068D9153F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E48270D9-3B23-15C4-3AA2-4BEE08357D84}"/>
              </a:ext>
            </a:extLst>
          </p:cNvPr>
          <p:cNvSpPr/>
          <p:nvPr userDrawn="1"/>
        </p:nvSpPr>
        <p:spPr>
          <a:xfrm>
            <a:off x="0" y="6496049"/>
            <a:ext cx="12192000" cy="36195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www.academyensancha.esc</a:t>
            </a:r>
          </a:p>
        </p:txBody>
      </p:sp>
    </p:spTree>
    <p:extLst>
      <p:ext uri="{BB962C8B-B14F-4D97-AF65-F5344CB8AC3E}">
        <p14:creationId xmlns:p14="http://schemas.microsoft.com/office/powerpoint/2010/main" val="62449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32AF-2004-4BBD-855B-449B89B180AA}" type="datetimeFigureOut">
              <a:rPr lang="es-ES" smtClean="0"/>
              <a:t>03/11/2019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64ED92-174A-4EC5-9CC9-B0E0CF44C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83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2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ref.ly/logosres/spexpotl;ref=Bible.Mt16.13-20;off=1690;ctx=as_tiene_(Ap_1.18)._~En_la_Biblia_las_$C2$AB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slide" Target="slide110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0.png"/><Relationship Id="rId18" Type="http://schemas.openxmlformats.org/officeDocument/2006/relationships/slide" Target="slide150.xml"/><Relationship Id="rId3" Type="http://schemas.openxmlformats.org/officeDocument/2006/relationships/slide" Target="slide100.xml"/><Relationship Id="rId21" Type="http://schemas.openxmlformats.org/officeDocument/2006/relationships/slide" Target="slide160.xml"/><Relationship Id="rId7" Type="http://schemas.openxmlformats.org/officeDocument/2006/relationships/image" Target="../media/image110.png"/><Relationship Id="rId12" Type="http://schemas.openxmlformats.org/officeDocument/2006/relationships/slide" Target="slide130.xml"/><Relationship Id="rId17" Type="http://schemas.openxmlformats.org/officeDocument/2006/relationships/image" Target="../media/image18.png"/><Relationship Id="rId25" Type="http://schemas.openxmlformats.org/officeDocument/2006/relationships/image" Target="../media/image170.png"/><Relationship Id="rId2" Type="http://schemas.openxmlformats.org/officeDocument/2006/relationships/image" Target="../media/image13.png"/><Relationship Id="rId16" Type="http://schemas.openxmlformats.org/officeDocument/2006/relationships/image" Target="../media/image14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0.xml"/><Relationship Id="rId11" Type="http://schemas.openxmlformats.org/officeDocument/2006/relationships/image" Target="../media/image16.png"/><Relationship Id="rId24" Type="http://schemas.openxmlformats.org/officeDocument/2006/relationships/slide" Target="slide170.xml"/><Relationship Id="rId5" Type="http://schemas.openxmlformats.org/officeDocument/2006/relationships/image" Target="../media/image14.png"/><Relationship Id="rId15" Type="http://schemas.openxmlformats.org/officeDocument/2006/relationships/slide" Target="slide140.xml"/><Relationship Id="rId23" Type="http://schemas.openxmlformats.org/officeDocument/2006/relationships/image" Target="../media/image20.png"/><Relationship Id="rId10" Type="http://schemas.openxmlformats.org/officeDocument/2006/relationships/image" Target="../media/image120.png"/><Relationship Id="rId19" Type="http://schemas.openxmlformats.org/officeDocument/2006/relationships/image" Target="../media/image150.png"/><Relationship Id="rId4" Type="http://schemas.openxmlformats.org/officeDocument/2006/relationships/image" Target="../media/image100.png"/><Relationship Id="rId9" Type="http://schemas.openxmlformats.org/officeDocument/2006/relationships/slide" Target="slide120.xml"/><Relationship Id="rId14" Type="http://schemas.openxmlformats.org/officeDocument/2006/relationships/image" Target="../media/image17.png"/><Relationship Id="rId22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" Target="slide42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slide" Target="slide310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629DE5-E4C3-4645-92FB-D4369FD93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C6AE7-ACE9-412F-A401-323290E3998B}"/>
              </a:ext>
            </a:extLst>
          </p:cNvPr>
          <p:cNvSpPr txBox="1"/>
          <p:nvPr/>
        </p:nvSpPr>
        <p:spPr>
          <a:xfrm>
            <a:off x="71718" y="53792"/>
            <a:ext cx="12003741" cy="5232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MALA INTERPRETACIÓN DE UN TEXTO BÍBLICO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8B0CDE-38CB-41D7-B0D5-F6220BA228AE}"/>
              </a:ext>
            </a:extLst>
          </p:cNvPr>
          <p:cNvSpPr/>
          <p:nvPr/>
        </p:nvSpPr>
        <p:spPr>
          <a:xfrm>
            <a:off x="578224" y="1012954"/>
            <a:ext cx="10990728" cy="29854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4800" dirty="0">
                <a:solidFill>
                  <a:schemeClr val="tx1"/>
                </a:solidFill>
              </a:rPr>
              <a:t>que si </a:t>
            </a:r>
            <a:r>
              <a:rPr lang="es-ES" sz="4800" b="1" dirty="0">
                <a:solidFill>
                  <a:schemeClr val="tx1"/>
                </a:solidFill>
              </a:rPr>
              <a:t>confesares con tu boca </a:t>
            </a:r>
            <a:r>
              <a:rPr lang="es-ES" sz="4800" dirty="0">
                <a:solidFill>
                  <a:schemeClr val="tx1"/>
                </a:solidFill>
              </a:rPr>
              <a:t>que Jesús es el Señor, y </a:t>
            </a:r>
            <a:r>
              <a:rPr lang="es-ES" sz="4800" b="1" dirty="0">
                <a:solidFill>
                  <a:schemeClr val="tx1"/>
                </a:solidFill>
              </a:rPr>
              <a:t>creyeres en tu corazón </a:t>
            </a:r>
            <a:r>
              <a:rPr lang="es-ES" sz="4800" dirty="0">
                <a:solidFill>
                  <a:schemeClr val="tx1"/>
                </a:solidFill>
              </a:rPr>
              <a:t>que Dios le levantó de los muertos, </a:t>
            </a:r>
            <a:r>
              <a:rPr lang="es-ES" sz="4800" b="1" dirty="0">
                <a:solidFill>
                  <a:schemeClr val="tx1"/>
                </a:solidFill>
              </a:rPr>
              <a:t>serás salvo. </a:t>
            </a:r>
            <a:br>
              <a:rPr lang="es-ES" sz="7200" dirty="0">
                <a:solidFill>
                  <a:schemeClr val="tx1"/>
                </a:solidFill>
              </a:rPr>
            </a:br>
            <a:r>
              <a:rPr lang="es-ES" sz="4400" dirty="0">
                <a:solidFill>
                  <a:schemeClr val="tx1"/>
                </a:solidFill>
              </a:rPr>
              <a:t>Romanos 10:9 </a:t>
            </a:r>
          </a:p>
        </p:txBody>
      </p:sp>
    </p:spTree>
    <p:extLst>
      <p:ext uri="{BB962C8B-B14F-4D97-AF65-F5344CB8AC3E}">
        <p14:creationId xmlns:p14="http://schemas.microsoft.com/office/powerpoint/2010/main" val="40061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134470" y="-171986"/>
            <a:ext cx="11438965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>
                <a:latin typeface="Verdana" panose="020B0604030504040204" pitchFamily="34" charset="0"/>
              </a:rPr>
              <a:t> Por tanto, id, y haced discípulos a todas las naciones, bautizándolos </a:t>
            </a:r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</a:rPr>
              <a:t>en el nombre </a:t>
            </a:r>
            <a:r>
              <a:rPr lang="es-ES" sz="6600" dirty="0">
                <a:latin typeface="Verdana" panose="020B0604030504040204" pitchFamily="34" charset="0"/>
              </a:rPr>
              <a:t>del Padre, y del Hijo, y del Espíritu Santo;</a:t>
            </a:r>
          </a:p>
          <a:p>
            <a:pPr algn="r"/>
            <a:r>
              <a:rPr lang="es-ES" sz="6600" dirty="0">
                <a:latin typeface="Verdana" panose="020B0604030504040204" pitchFamily="34" charset="0"/>
              </a:rPr>
              <a:t>Mat. 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28:19</a:t>
            </a:r>
            <a:endParaRPr lang="es-ES" sz="6600" dirty="0"/>
          </a:p>
        </p:txBody>
      </p:sp>
    </p:spTree>
    <p:extLst>
      <p:ext uri="{BB962C8B-B14F-4D97-AF65-F5344CB8AC3E}">
        <p14:creationId xmlns:p14="http://schemas.microsoft.com/office/powerpoint/2010/main" val="234877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C6AE7-ACE9-412F-A401-323290E3998B}"/>
              </a:ext>
            </a:extLst>
          </p:cNvPr>
          <p:cNvSpPr txBox="1"/>
          <p:nvPr/>
        </p:nvSpPr>
        <p:spPr>
          <a:xfrm>
            <a:off x="71718" y="53792"/>
            <a:ext cx="12003741" cy="5232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MALA INTERPRETACIÓN DE UN TEXTO BÍBLICO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8B0CDE-38CB-41D7-B0D5-F6220BA228AE}"/>
              </a:ext>
            </a:extLst>
          </p:cNvPr>
          <p:cNvSpPr/>
          <p:nvPr/>
        </p:nvSpPr>
        <p:spPr>
          <a:xfrm>
            <a:off x="578224" y="815730"/>
            <a:ext cx="10990728" cy="532453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6000" dirty="0">
                <a:solidFill>
                  <a:schemeClr val="tx1"/>
                </a:solidFill>
              </a:rPr>
              <a:t>No todo el que me </a:t>
            </a:r>
            <a:r>
              <a:rPr lang="es-ES" sz="6000" b="1" dirty="0">
                <a:solidFill>
                  <a:schemeClr val="tx1"/>
                </a:solidFill>
              </a:rPr>
              <a:t>dice: Señor</a:t>
            </a:r>
            <a:r>
              <a:rPr lang="es-ES" sz="6000" dirty="0">
                <a:solidFill>
                  <a:schemeClr val="tx1"/>
                </a:solidFill>
              </a:rPr>
              <a:t>, </a:t>
            </a:r>
            <a:r>
              <a:rPr lang="es-ES" sz="6000" b="1" dirty="0">
                <a:solidFill>
                  <a:schemeClr val="tx1"/>
                </a:solidFill>
              </a:rPr>
              <a:t>Señor, </a:t>
            </a:r>
            <a:r>
              <a:rPr lang="es-ES" sz="6000" dirty="0">
                <a:solidFill>
                  <a:schemeClr val="tx1"/>
                </a:solidFill>
              </a:rPr>
              <a:t>entrará en el reino de los cielos, </a:t>
            </a:r>
            <a:r>
              <a:rPr lang="es-ES" sz="6000" b="1" dirty="0">
                <a:solidFill>
                  <a:schemeClr val="tx1"/>
                </a:solidFill>
              </a:rPr>
              <a:t>sino </a:t>
            </a:r>
            <a:r>
              <a:rPr lang="es-ES" sz="6000" b="1" u="sng" dirty="0">
                <a:solidFill>
                  <a:schemeClr val="tx1"/>
                </a:solidFill>
              </a:rPr>
              <a:t>el que hace </a:t>
            </a:r>
            <a:r>
              <a:rPr lang="es-ES" sz="6000" dirty="0">
                <a:solidFill>
                  <a:schemeClr val="tx1"/>
                </a:solidFill>
              </a:rPr>
              <a:t>la voluntad de mi Padre que está en los cielos. </a:t>
            </a:r>
          </a:p>
          <a:p>
            <a:pPr algn="r"/>
            <a:r>
              <a:rPr lang="es-ES" sz="4000" dirty="0">
                <a:solidFill>
                  <a:schemeClr val="tx1"/>
                </a:solidFill>
              </a:rPr>
              <a:t>Mateo 7:21</a:t>
            </a:r>
            <a:endParaRPr lang="es-E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9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dirty="0"/>
              <a:t>Pedro les dijo: Arrepentíos, y bautícese cada uno de vosotros </a:t>
            </a:r>
            <a:r>
              <a:rPr lang="es-E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nombre de Jesucristo </a:t>
            </a:r>
            <a:r>
              <a:rPr lang="es-ES" sz="6000" dirty="0"/>
              <a:t>para perdón de los pecados; y recibiréis el don del Espíritu Santo. </a:t>
            </a:r>
            <a:r>
              <a:rPr lang="es-ES" sz="6000" dirty="0" err="1"/>
              <a:t>Hch</a:t>
            </a:r>
            <a:r>
              <a:rPr lang="es-ES" sz="6000" dirty="0"/>
              <a:t>. 2:38</a:t>
            </a:r>
            <a:endParaRPr lang="es-ES" sz="287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Pedro a los Judíos</a:t>
            </a:r>
          </a:p>
        </p:txBody>
      </p:sp>
    </p:spTree>
    <p:extLst>
      <p:ext uri="{BB962C8B-B14F-4D97-AF65-F5344CB8AC3E}">
        <p14:creationId xmlns:p14="http://schemas.microsoft.com/office/powerpoint/2010/main" val="256291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C2F950-B7EE-4E64-BA14-4A44ABD6212B}"/>
              </a:ext>
            </a:extLst>
          </p:cNvPr>
          <p:cNvSpPr txBox="1"/>
          <p:nvPr/>
        </p:nvSpPr>
        <p:spPr>
          <a:xfrm>
            <a:off x="7368987" y="1216709"/>
            <a:ext cx="409687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ES IMPORTANTE </a:t>
            </a:r>
            <a:r>
              <a:rPr lang="es-ES" sz="3600" b="1" dirty="0">
                <a:solidFill>
                  <a:schemeClr val="tx1"/>
                </a:solidFill>
              </a:rPr>
              <a:t>PERO NO ES SUFICIENTE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814064-20EE-409A-8BA6-99310A449A2A}"/>
              </a:ext>
            </a:extLst>
          </p:cNvPr>
          <p:cNvSpPr txBox="1"/>
          <p:nvPr/>
        </p:nvSpPr>
        <p:spPr>
          <a:xfrm>
            <a:off x="277905" y="1183341"/>
            <a:ext cx="6544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1</a:t>
            </a:r>
            <a:r>
              <a:rPr lang="es-ES" sz="5400" b="1" dirty="0"/>
              <a:t>.</a:t>
            </a:r>
            <a:r>
              <a:rPr lang="es-ES" sz="5400" b="1" dirty="0">
                <a:highlight>
                  <a:srgbClr val="FFFF00"/>
                </a:highlight>
              </a:rPr>
              <a:t>Confesar</a:t>
            </a:r>
            <a:r>
              <a:rPr lang="es-ES" sz="5400" b="1" dirty="0"/>
              <a:t> </a:t>
            </a:r>
            <a:r>
              <a:rPr lang="es-ES" sz="5400" dirty="0"/>
              <a:t>con la boca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F1696B-2719-4966-8220-9E367D8178D9}"/>
              </a:ext>
            </a:extLst>
          </p:cNvPr>
          <p:cNvSpPr txBox="1"/>
          <p:nvPr/>
        </p:nvSpPr>
        <p:spPr>
          <a:xfrm>
            <a:off x="286868" y="2659559"/>
            <a:ext cx="6544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2. </a:t>
            </a:r>
            <a:r>
              <a:rPr lang="es-ES" sz="5400" b="1" dirty="0">
                <a:highlight>
                  <a:srgbClr val="FFFF00"/>
                </a:highlight>
              </a:rPr>
              <a:t>Creer</a:t>
            </a:r>
            <a:r>
              <a:rPr lang="es-ES" sz="5400" dirty="0"/>
              <a:t> en el corazón</a:t>
            </a:r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39E8CFC8-08D2-43B2-8DBF-656822DDC598}"/>
              </a:ext>
            </a:extLst>
          </p:cNvPr>
          <p:cNvSpPr/>
          <p:nvPr/>
        </p:nvSpPr>
        <p:spPr>
          <a:xfrm>
            <a:off x="6741459" y="1613921"/>
            <a:ext cx="493058" cy="1712259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161374B7-CE6F-4347-A7F6-F3D393A69D45}"/>
              </a:ext>
            </a:extLst>
          </p:cNvPr>
          <p:cNvSpPr/>
          <p:nvPr/>
        </p:nvSpPr>
        <p:spPr>
          <a:xfrm>
            <a:off x="9170894" y="3044278"/>
            <a:ext cx="493058" cy="120032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8A8833-17D9-4B16-8783-A35AF9E0DDE6}"/>
              </a:ext>
            </a:extLst>
          </p:cNvPr>
          <p:cNvSpPr txBox="1"/>
          <p:nvPr/>
        </p:nvSpPr>
        <p:spPr>
          <a:xfrm>
            <a:off x="4347883" y="4520804"/>
            <a:ext cx="762896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Hay que </a:t>
            </a:r>
            <a:r>
              <a:rPr lang="es-ES" sz="4800" b="1" dirty="0">
                <a:highlight>
                  <a:srgbClr val="FFFF00"/>
                </a:highlight>
              </a:rPr>
              <a:t>HACER</a:t>
            </a:r>
            <a:r>
              <a:rPr lang="es-ES" sz="4800" dirty="0"/>
              <a:t> la voluntad de Dios.</a:t>
            </a:r>
          </a:p>
        </p:txBody>
      </p:sp>
    </p:spTree>
    <p:extLst>
      <p:ext uri="{BB962C8B-B14F-4D97-AF65-F5344CB8AC3E}">
        <p14:creationId xmlns:p14="http://schemas.microsoft.com/office/powerpoint/2010/main" val="3698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 animBg="1"/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/>
              <a:t>… Pero cuando creyeron a Felipe, que anunciaba el evangelio se bautizaban hombres y mujeres….porque aún no había descendido sobre ninguno de ellos, sino que solamente habían sido bautizados </a:t>
            </a: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nombre de Jesús</a:t>
            </a: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4800" dirty="0"/>
              <a:t> </a:t>
            </a:r>
          </a:p>
          <a:p>
            <a:r>
              <a:rPr lang="es-ES" sz="4800" dirty="0"/>
              <a:t>Hch.8:12-16</a:t>
            </a:r>
            <a:endParaRPr lang="es-ES" sz="123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5880847" y="107577"/>
            <a:ext cx="62035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Felipe a los Samaritanos</a:t>
            </a:r>
          </a:p>
        </p:txBody>
      </p:sp>
    </p:spTree>
    <p:extLst>
      <p:ext uri="{BB962C8B-B14F-4D97-AF65-F5344CB8AC3E}">
        <p14:creationId xmlns:p14="http://schemas.microsoft.com/office/powerpoint/2010/main" val="126601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C6AE7-ACE9-412F-A401-323290E3998B}"/>
              </a:ext>
            </a:extLst>
          </p:cNvPr>
          <p:cNvSpPr txBox="1"/>
          <p:nvPr/>
        </p:nvSpPr>
        <p:spPr>
          <a:xfrm>
            <a:off x="71719" y="53791"/>
            <a:ext cx="10174940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PABLO ANTES DE SU BAUTISMO (Hechos 22:8):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E1422CE-95C4-4BA7-99B4-C639D4E327E3}"/>
              </a:ext>
            </a:extLst>
          </p:cNvPr>
          <p:cNvSpPr/>
          <p:nvPr/>
        </p:nvSpPr>
        <p:spPr>
          <a:xfrm>
            <a:off x="71718" y="1051095"/>
            <a:ext cx="1080247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000000"/>
                </a:solidFill>
                <a:latin typeface="Verdana" panose="020B0604030504040204" pitchFamily="34" charset="0"/>
              </a:rPr>
              <a:t>Creyó y Confesó que Jesús era el Señor.</a:t>
            </a:r>
          </a:p>
          <a:p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”Yo entonces respondí ¿Quién eres Señor? Y me dijo: Yo soy Jesús a quien tú persigues”</a:t>
            </a:r>
            <a:endParaRPr lang="es-ES" sz="36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C447EB-2234-4A4C-9BB2-5C59A1004695}"/>
              </a:ext>
            </a:extLst>
          </p:cNvPr>
          <p:cNvSpPr/>
          <p:nvPr/>
        </p:nvSpPr>
        <p:spPr>
          <a:xfrm>
            <a:off x="71718" y="3662823"/>
            <a:ext cx="11878235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Pero después de haber </a:t>
            </a:r>
            <a:r>
              <a:rPr lang="es-ES" sz="3600" b="1" dirty="0">
                <a:solidFill>
                  <a:srgbClr val="000000"/>
                </a:solidFill>
                <a:latin typeface="Verdana" panose="020B0604030504040204" pitchFamily="34" charset="0"/>
              </a:rPr>
              <a:t>creído y confesado </a:t>
            </a:r>
          </a:p>
          <a:p>
            <a:pPr algn="ctr"/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¿Eso fue todo? </a:t>
            </a:r>
          </a:p>
          <a:p>
            <a:pPr algn="ctr"/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¿Pablo se fue para su casa?</a:t>
            </a:r>
          </a:p>
          <a:p>
            <a:pPr algn="ctr"/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¿Cuál fue la orden?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18537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/>
              <a:t>De éste dan testimonio todos los profetas, que todos los que en él creyeren, recibirán perdón de pecados por su nombre. </a:t>
            </a:r>
          </a:p>
          <a:p>
            <a:r>
              <a:rPr lang="es-ES" sz="5400" dirty="0"/>
              <a:t>Y mandó bautizarles </a:t>
            </a:r>
            <a:r>
              <a:rPr lang="es-E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nombre del Señor Jesús</a:t>
            </a:r>
            <a:r>
              <a:rPr lang="es-ES" sz="5400" dirty="0"/>
              <a:t>. </a:t>
            </a:r>
            <a:r>
              <a:rPr lang="es-ES" sz="5400" dirty="0" err="1"/>
              <a:t>Hch</a:t>
            </a:r>
            <a:r>
              <a:rPr lang="es-ES" sz="5400" dirty="0"/>
              <a:t>. 10:43;48</a:t>
            </a:r>
            <a:endParaRPr lang="es-ES" sz="1481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Pedro a gentiles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AF5C356-A0C5-491F-A10D-E7F445000CAD}"/>
              </a:ext>
            </a:extLst>
          </p:cNvPr>
          <p:cNvSpPr/>
          <p:nvPr/>
        </p:nvSpPr>
        <p:spPr>
          <a:xfrm>
            <a:off x="5683066" y="324433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10:43 </a:t>
            </a:r>
          </a:p>
        </p:txBody>
      </p:sp>
    </p:spTree>
    <p:extLst>
      <p:ext uri="{BB962C8B-B14F-4D97-AF65-F5344CB8AC3E}">
        <p14:creationId xmlns:p14="http://schemas.microsoft.com/office/powerpoint/2010/main" val="288281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C6AE7-ACE9-412F-A401-323290E3998B}"/>
              </a:ext>
            </a:extLst>
          </p:cNvPr>
          <p:cNvSpPr txBox="1"/>
          <p:nvPr/>
        </p:nvSpPr>
        <p:spPr>
          <a:xfrm>
            <a:off x="71720" y="53791"/>
            <a:ext cx="7001434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LA ORDEN FUE (Hechos 22:16;9:18):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E1422CE-95C4-4BA7-99B4-C639D4E327E3}"/>
              </a:ext>
            </a:extLst>
          </p:cNvPr>
          <p:cNvSpPr/>
          <p:nvPr/>
        </p:nvSpPr>
        <p:spPr>
          <a:xfrm>
            <a:off x="71717" y="950259"/>
            <a:ext cx="11698941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Ahora, pues, ¿por qué te detienes? </a:t>
            </a:r>
            <a:r>
              <a:rPr lang="es-ES" sz="4000" b="1" dirty="0">
                <a:solidFill>
                  <a:srgbClr val="00000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Levántate</a:t>
            </a:r>
            <a:r>
              <a:rPr lang="es-ES" sz="4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y </a:t>
            </a:r>
            <a:r>
              <a:rPr lang="es-ES" sz="4000" u="sng" dirty="0">
                <a:solidFill>
                  <a:srgbClr val="000000"/>
                </a:solidFill>
                <a:latin typeface="Verdana" panose="020B0604030504040204" pitchFamily="34" charset="0"/>
              </a:rPr>
              <a:t>bautízate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s-ES" sz="4000" u="sng" dirty="0">
                <a:solidFill>
                  <a:srgbClr val="000000"/>
                </a:solidFill>
                <a:latin typeface="Verdana" panose="020B0604030504040204" pitchFamily="34" charset="0"/>
              </a:rPr>
              <a:t>y lava tus pecados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, invocando su nombre.</a:t>
            </a:r>
          </a:p>
          <a:p>
            <a:pPr algn="r"/>
            <a:r>
              <a:rPr lang="es-ES" sz="40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 22:16</a:t>
            </a:r>
            <a:endParaRPr lang="es-ES" sz="40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C447EB-2234-4A4C-9BB2-5C59A1004695}"/>
              </a:ext>
            </a:extLst>
          </p:cNvPr>
          <p:cNvSpPr/>
          <p:nvPr/>
        </p:nvSpPr>
        <p:spPr>
          <a:xfrm>
            <a:off x="71718" y="3662823"/>
            <a:ext cx="11878235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4800" dirty="0"/>
              <a:t>Y al momento le cayeron de los ojos como escamas, y recibió al instante la vista; y </a:t>
            </a:r>
            <a:r>
              <a:rPr lang="es-ES" sz="4800" b="1" dirty="0">
                <a:highlight>
                  <a:srgbClr val="FFFF00"/>
                </a:highlight>
              </a:rPr>
              <a:t>levantándose</a:t>
            </a:r>
            <a:r>
              <a:rPr lang="es-ES" sz="4800" b="1" dirty="0"/>
              <a:t>, fue bautizado.</a:t>
            </a:r>
            <a:r>
              <a:rPr lang="es-ES" sz="3600" b="1" dirty="0"/>
              <a:t> </a:t>
            </a:r>
          </a:p>
          <a:p>
            <a:pPr algn="r"/>
            <a:r>
              <a:rPr lang="es-ES" sz="3600" dirty="0" err="1"/>
              <a:t>Actes</a:t>
            </a:r>
            <a:r>
              <a:rPr lang="es-ES" sz="3600" dirty="0"/>
              <a:t> </a:t>
            </a:r>
            <a:r>
              <a:rPr lang="es-ES" sz="2800" dirty="0"/>
              <a:t>9:18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150050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Aconteció que entre tanto que Apolos estaba en Corinto, Pablo, vino a </a:t>
            </a:r>
            <a:r>
              <a:rPr lang="es-ES" sz="3200" dirty="0" err="1"/>
              <a:t>Efeso</a:t>
            </a:r>
            <a:r>
              <a:rPr lang="es-ES" sz="3200" dirty="0"/>
              <a:t>, y hallando a ciertos discípulos, </a:t>
            </a:r>
            <a:br>
              <a:rPr lang="es-ES" sz="8000" dirty="0"/>
            </a:br>
            <a:r>
              <a:rPr lang="es-ES" sz="3200" dirty="0"/>
              <a:t>les dijo: ¿Recibisteis el Espíritu Santo cuando creísteis? Y ellos le dijeron: Ni siquiera hemos oído si hay Espíritu Santo. </a:t>
            </a:r>
            <a:br>
              <a:rPr lang="es-ES" sz="8000" dirty="0"/>
            </a:br>
            <a:r>
              <a:rPr lang="es-ES" sz="3200" dirty="0"/>
              <a:t>Entonces dijo: ¿En qué, pues, fuisteis bautizados? Ellos dijeron: En el bautismo de Juan. </a:t>
            </a:r>
            <a:br>
              <a:rPr lang="es-ES" sz="8000" dirty="0"/>
            </a:br>
            <a:r>
              <a:rPr lang="es-ES" sz="3200" dirty="0"/>
              <a:t>Dijo Pablo: Juan bautizó con bautismo de arrepentimiento, diciendo al pueblo que creyesen en aquel que vendría después de él, esto es, en Jesús el Cristo.</a:t>
            </a:r>
            <a:br>
              <a:rPr lang="es-ES" sz="8000" dirty="0"/>
            </a:br>
            <a:r>
              <a:rPr lang="es-ES" sz="3200" dirty="0"/>
              <a:t>Cuando oyeron esto, 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fueron bautizados en el nombre del Señor Jesús.</a:t>
            </a:r>
            <a:r>
              <a:rPr lang="es-ES" sz="3200" dirty="0"/>
              <a:t> </a:t>
            </a:r>
            <a:r>
              <a:rPr lang="es-ES" sz="3200" dirty="0" err="1"/>
              <a:t>Hch</a:t>
            </a:r>
            <a:r>
              <a:rPr lang="es-ES" sz="3200" dirty="0"/>
              <a:t>. 19:1-5</a:t>
            </a:r>
            <a:endParaRPr lang="es-ES" sz="307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2492188" y="107577"/>
            <a:ext cx="95922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Ex discípulos de Juan el Bautista por Pablo</a:t>
            </a:r>
          </a:p>
        </p:txBody>
      </p:sp>
    </p:spTree>
    <p:extLst>
      <p:ext uri="{BB962C8B-B14F-4D97-AF65-F5344CB8AC3E}">
        <p14:creationId xmlns:p14="http://schemas.microsoft.com/office/powerpoint/2010/main" val="1971230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C6AE7-ACE9-412F-A401-323290E3998B}"/>
              </a:ext>
            </a:extLst>
          </p:cNvPr>
          <p:cNvSpPr txBox="1"/>
          <p:nvPr/>
        </p:nvSpPr>
        <p:spPr>
          <a:xfrm>
            <a:off x="71720" y="53791"/>
            <a:ext cx="7001434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POR ESO EL MANDAMIENTO FUE: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E1422CE-95C4-4BA7-99B4-C639D4E327E3}"/>
              </a:ext>
            </a:extLst>
          </p:cNvPr>
          <p:cNvSpPr/>
          <p:nvPr/>
        </p:nvSpPr>
        <p:spPr>
          <a:xfrm>
            <a:off x="71717" y="950259"/>
            <a:ext cx="11698941" cy="48628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5400" dirty="0"/>
              <a:t>Y les dijo: Id por todo el mundo y predicad el evangelio a toda criatura.</a:t>
            </a:r>
            <a:br>
              <a:rPr lang="es-ES" sz="9600" dirty="0"/>
            </a:br>
            <a:r>
              <a:rPr lang="es-ES" sz="5400" dirty="0"/>
              <a:t>El que </a:t>
            </a:r>
            <a:r>
              <a:rPr lang="es-ES" sz="5400" b="1" dirty="0"/>
              <a:t>creyere</a:t>
            </a:r>
            <a:r>
              <a:rPr lang="es-ES" sz="5400" dirty="0">
                <a:highlight>
                  <a:srgbClr val="FFFF00"/>
                </a:highlight>
              </a:rPr>
              <a:t> y </a:t>
            </a:r>
            <a:r>
              <a:rPr lang="es-ES" sz="5400" b="1" dirty="0"/>
              <a:t>fuere bautizado</a:t>
            </a:r>
            <a:r>
              <a:rPr lang="es-ES" sz="5400" dirty="0"/>
              <a:t>, será salvo; mas el que no creyere, será condenado. </a:t>
            </a:r>
          </a:p>
          <a:p>
            <a:pPr algn="r"/>
            <a:r>
              <a:rPr lang="es-ES" sz="4000" dirty="0"/>
              <a:t>Mr. 16:15-16</a:t>
            </a:r>
            <a:endParaRPr lang="es-ES" sz="4000" b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FD8C534-78EB-4995-B9D6-92EEC9DB7CF6}"/>
              </a:ext>
            </a:extLst>
          </p:cNvPr>
          <p:cNvSpPr/>
          <p:nvPr/>
        </p:nvSpPr>
        <p:spPr>
          <a:xfrm>
            <a:off x="1685363" y="2474259"/>
            <a:ext cx="8471647" cy="117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6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/>
              <a:t>Quiero decir, que cada uno de vosotros dice: Yo soy de Pablo; y yo de Apolos; y yo de </a:t>
            </a:r>
            <a:r>
              <a:rPr lang="es-ES" sz="4800" dirty="0" err="1"/>
              <a:t>Cefas</a:t>
            </a:r>
            <a:r>
              <a:rPr lang="es-ES" sz="4800" dirty="0"/>
              <a:t>; y yo de Cristo. </a:t>
            </a:r>
            <a:br>
              <a:rPr lang="es-ES" sz="13800" dirty="0"/>
            </a:br>
            <a:r>
              <a:rPr lang="es-ES" sz="4800" dirty="0"/>
              <a:t>¿Acaso está dividido Cristo? ¿Fue crucificado Pablo por vosotros? 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¿O fuisteis bautizados en el nombre de Pablo? </a:t>
            </a:r>
            <a:r>
              <a:rPr lang="es-ES" sz="4800" dirty="0"/>
              <a:t>1 </a:t>
            </a:r>
            <a:r>
              <a:rPr lang="es-ES" sz="4800" dirty="0" err="1"/>
              <a:t>Cor</a:t>
            </a:r>
            <a:r>
              <a:rPr lang="es-ES" sz="4800" dirty="0"/>
              <a:t>. 1:12-13</a:t>
            </a:r>
            <a:endParaRPr lang="es-ES" sz="400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Pablo a los Corintios</a:t>
            </a:r>
          </a:p>
        </p:txBody>
      </p:sp>
    </p:spTree>
    <p:extLst>
      <p:ext uri="{BB962C8B-B14F-4D97-AF65-F5344CB8AC3E}">
        <p14:creationId xmlns:p14="http://schemas.microsoft.com/office/powerpoint/2010/main" val="130252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5AF49F8-AB8D-4FF1-8442-4322B7DA4772}"/>
              </a:ext>
            </a:extLst>
          </p:cNvPr>
          <p:cNvSpPr txBox="1"/>
          <p:nvPr/>
        </p:nvSpPr>
        <p:spPr>
          <a:xfrm>
            <a:off x="1051510" y="2142293"/>
            <a:ext cx="10088980" cy="14465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4400" dirty="0"/>
              <a:t>La relación entre la sangre derramada en el</a:t>
            </a:r>
          </a:p>
          <a:p>
            <a:r>
              <a:rPr lang="es-ES" sz="4400" dirty="0"/>
              <a:t> calvario y el bautismo en su nombre</a:t>
            </a:r>
          </a:p>
        </p:txBody>
      </p:sp>
    </p:spTree>
    <p:extLst>
      <p:ext uri="{BB962C8B-B14F-4D97-AF65-F5344CB8AC3E}">
        <p14:creationId xmlns:p14="http://schemas.microsoft.com/office/powerpoint/2010/main" val="415489969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/>
              <a:t>22:16 Ahora, pues, ¿por qué te detienes? Levántate y bautízate, y lava tus pecados, </a:t>
            </a:r>
            <a:r>
              <a:rPr lang="es-E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invocando su nombre.</a:t>
            </a:r>
            <a:endParaRPr lang="es-ES" sz="40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Pablo por Ananías</a:t>
            </a:r>
          </a:p>
        </p:txBody>
      </p:sp>
    </p:spTree>
    <p:extLst>
      <p:ext uri="{BB962C8B-B14F-4D97-AF65-F5344CB8AC3E}">
        <p14:creationId xmlns:p14="http://schemas.microsoft.com/office/powerpoint/2010/main" val="3212334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A13925-BCAB-492B-A97D-A792F7314150}"/>
              </a:ext>
            </a:extLst>
          </p:cNvPr>
          <p:cNvSpPr/>
          <p:nvPr/>
        </p:nvSpPr>
        <p:spPr>
          <a:xfrm>
            <a:off x="175491" y="362680"/>
            <a:ext cx="6483927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pero si andamos en luz, como él está en luz, tenemos comunión unos con otros, </a:t>
            </a:r>
            <a:r>
              <a:rPr lang="es-ES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y la sangre 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de Jesucristo su Hijo nos limpia de todo pecado.</a:t>
            </a:r>
          </a:p>
          <a:p>
            <a:pPr algn="r"/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1 </a:t>
            </a:r>
            <a:r>
              <a:rPr lang="es-ES" sz="2800" dirty="0" err="1">
                <a:solidFill>
                  <a:srgbClr val="000000"/>
                </a:solidFill>
                <a:latin typeface="Verdana" panose="020B0604030504040204" pitchFamily="34" charset="0"/>
              </a:rPr>
              <a:t>Jn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. 1:7</a:t>
            </a:r>
            <a:endParaRPr lang="es-ES" sz="28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510BF70-E32A-4715-943E-778D5ABD5C1B}"/>
              </a:ext>
            </a:extLst>
          </p:cNvPr>
          <p:cNvSpPr/>
          <p:nvPr/>
        </p:nvSpPr>
        <p:spPr>
          <a:xfrm>
            <a:off x="5684980" y="3325360"/>
            <a:ext cx="60960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/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Os escribo a vosotros, hijitos, porque vuestros pecados os han sido perdonados </a:t>
            </a:r>
            <a:r>
              <a:rPr lang="es-ES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por su nombre. 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1 </a:t>
            </a:r>
            <a:r>
              <a:rPr lang="es-ES" sz="2800" dirty="0" err="1">
                <a:solidFill>
                  <a:srgbClr val="000000"/>
                </a:solidFill>
                <a:latin typeface="Verdana" panose="020B0604030504040204" pitchFamily="34" charset="0"/>
              </a:rPr>
              <a:t>Jn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. 2:12  </a:t>
            </a:r>
            <a:endParaRPr lang="es-ES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866FB8-9278-46F3-9C4F-839EDD35EA51}"/>
              </a:ext>
            </a:extLst>
          </p:cNvPr>
          <p:cNvSpPr txBox="1"/>
          <p:nvPr/>
        </p:nvSpPr>
        <p:spPr>
          <a:xfrm>
            <a:off x="175491" y="5426266"/>
            <a:ext cx="11951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Así como el bautismo en el nombre de Jesús es para el perdón de pecados, así la sangre derramada en el calvario es para el perdón de pecados.</a:t>
            </a:r>
          </a:p>
        </p:txBody>
      </p:sp>
    </p:spTree>
    <p:extLst>
      <p:ext uri="{BB962C8B-B14F-4D97-AF65-F5344CB8AC3E}">
        <p14:creationId xmlns:p14="http://schemas.microsoft.com/office/powerpoint/2010/main" val="13263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800" dirty="0"/>
              <a:t>2:7 ¿No blasfeman ellos el buen 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nombre que fue invocado sobre vosotros?</a:t>
            </a:r>
            <a:r>
              <a:rPr lang="es-ES" sz="8800" dirty="0"/>
              <a:t> </a:t>
            </a:r>
            <a:endParaRPr lang="es-ES" sz="40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Santiago lo menciona</a:t>
            </a:r>
          </a:p>
        </p:txBody>
      </p:sp>
    </p:spTree>
    <p:extLst>
      <p:ext uri="{BB962C8B-B14F-4D97-AF65-F5344CB8AC3E}">
        <p14:creationId xmlns:p14="http://schemas.microsoft.com/office/powerpoint/2010/main" val="1242267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15195D1-3148-4615-86AD-31E109E9F040}"/>
              </a:ext>
            </a:extLst>
          </p:cNvPr>
          <p:cNvSpPr txBox="1"/>
          <p:nvPr/>
        </p:nvSpPr>
        <p:spPr>
          <a:xfrm>
            <a:off x="170328" y="170329"/>
            <a:ext cx="1164515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AL SER BAUTIZADOS EN EL NOMBRE DE JESÚS NOS HACEMOS PARTÍCIPES DE SU SACRIFICIO.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7C87772-683F-4485-9F19-A25B861A8A99}"/>
              </a:ext>
            </a:extLst>
          </p:cNvPr>
          <p:cNvSpPr/>
          <p:nvPr/>
        </p:nvSpPr>
        <p:spPr>
          <a:xfrm>
            <a:off x="358589" y="1129134"/>
            <a:ext cx="609600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Y Jehová Dios hizo al hombre y a su mujer túnicas de pieles, y los vistió.</a:t>
            </a:r>
          </a:p>
          <a:p>
            <a:pPr algn="r"/>
            <a:r>
              <a:rPr lang="es-ES" sz="2800" dirty="0" err="1">
                <a:solidFill>
                  <a:srgbClr val="000000"/>
                </a:solidFill>
                <a:latin typeface="Verdana" panose="020B0604030504040204" pitchFamily="34" charset="0"/>
              </a:rPr>
              <a:t>Gn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. 3:21  </a:t>
            </a:r>
            <a:endParaRPr lang="es-ES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4C6CD9-5464-4111-9629-5D7D5EEE2972}"/>
              </a:ext>
            </a:extLst>
          </p:cNvPr>
          <p:cNvSpPr/>
          <p:nvPr/>
        </p:nvSpPr>
        <p:spPr>
          <a:xfrm>
            <a:off x="5477436" y="3783106"/>
            <a:ext cx="6544234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000000"/>
                </a:solidFill>
                <a:latin typeface="Verdana" panose="020B0604030504040204" pitchFamily="34" charset="0"/>
              </a:rPr>
              <a:t>porque todos los que habéis sido bautizados en Cristo, de Cristo estáis revestidos. </a:t>
            </a:r>
          </a:p>
          <a:p>
            <a:pPr algn="r"/>
            <a:r>
              <a:rPr lang="es-ES" sz="3200" dirty="0" err="1">
                <a:solidFill>
                  <a:srgbClr val="000000"/>
                </a:solidFill>
                <a:latin typeface="Verdana" panose="020B0604030504040204" pitchFamily="34" charset="0"/>
              </a:rPr>
              <a:t>Gál</a:t>
            </a:r>
            <a:r>
              <a:rPr lang="es-ES" sz="3200" dirty="0">
                <a:solidFill>
                  <a:srgbClr val="000000"/>
                </a:solidFill>
                <a:latin typeface="Verdana" panose="020B0604030504040204" pitchFamily="34" charset="0"/>
              </a:rPr>
              <a:t>. 3:27 </a:t>
            </a:r>
            <a:endParaRPr lang="es-ES" sz="32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76350775-59FC-4702-9197-705E9E595F80}"/>
              </a:ext>
            </a:extLst>
          </p:cNvPr>
          <p:cNvCxnSpPr>
            <a:cxnSpLocks/>
          </p:cNvCxnSpPr>
          <p:nvPr/>
        </p:nvCxnSpPr>
        <p:spPr>
          <a:xfrm>
            <a:off x="6454589" y="2037075"/>
            <a:ext cx="57374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756F36A-F2ED-4E80-B79B-3F31335CCE49}"/>
              </a:ext>
            </a:extLst>
          </p:cNvPr>
          <p:cNvCxnSpPr>
            <a:cxnSpLocks/>
          </p:cNvCxnSpPr>
          <p:nvPr/>
        </p:nvCxnSpPr>
        <p:spPr>
          <a:xfrm flipH="1">
            <a:off x="4751294" y="4596917"/>
            <a:ext cx="7261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1009B-1E5C-41E1-AD6E-D21FDD177981}"/>
              </a:ext>
            </a:extLst>
          </p:cNvPr>
          <p:cNvSpPr txBox="1"/>
          <p:nvPr/>
        </p:nvSpPr>
        <p:spPr>
          <a:xfrm>
            <a:off x="7225552" y="1654441"/>
            <a:ext cx="433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Figura de lo que había de venir. Un sacrificio para vestir a Adán y Eva.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140709-AEAF-4289-BE2B-00802E953C77}"/>
              </a:ext>
            </a:extLst>
          </p:cNvPr>
          <p:cNvSpPr txBox="1"/>
          <p:nvPr/>
        </p:nvSpPr>
        <p:spPr>
          <a:xfrm>
            <a:off x="358589" y="4273751"/>
            <a:ext cx="433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Cumplimiento. Al bautizarnos de Cristo somos revestidos de su justicia.</a:t>
            </a:r>
          </a:p>
        </p:txBody>
      </p:sp>
    </p:spTree>
    <p:extLst>
      <p:ext uri="{BB962C8B-B14F-4D97-AF65-F5344CB8AC3E}">
        <p14:creationId xmlns:p14="http://schemas.microsoft.com/office/powerpoint/2010/main" val="13126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9A2D9B9-DE4D-4081-AFDC-549788E99A0F}"/>
              </a:ext>
            </a:extLst>
          </p:cNvPr>
          <p:cNvSpPr/>
          <p:nvPr/>
        </p:nvSpPr>
        <p:spPr>
          <a:xfrm>
            <a:off x="430305" y="116541"/>
            <a:ext cx="11008659" cy="959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PABLO SE IDENTIFICÓ CON LA MUERTE DE CRISTO, ÉL DIJO: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D5C6C61-2FEB-4092-AC09-69626E01B250}"/>
              </a:ext>
            </a:extLst>
          </p:cNvPr>
          <p:cNvSpPr/>
          <p:nvPr/>
        </p:nvSpPr>
        <p:spPr>
          <a:xfrm>
            <a:off x="430305" y="1434353"/>
            <a:ext cx="113044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rgbClr val="000000"/>
                </a:solidFill>
                <a:latin typeface="Verdana" panose="020B0604030504040204" pitchFamily="34" charset="0"/>
              </a:rPr>
              <a:t>Con Cristo estoy </a:t>
            </a:r>
            <a:r>
              <a:rPr lang="es-ES" sz="4400" u="sng" dirty="0">
                <a:solidFill>
                  <a:srgbClr val="000000"/>
                </a:solidFill>
                <a:latin typeface="Verdana" panose="020B0604030504040204" pitchFamily="34" charset="0"/>
              </a:rPr>
              <a:t>juntamente crucificado</a:t>
            </a:r>
            <a:r>
              <a:rPr lang="es-ES" sz="4400" dirty="0">
                <a:solidFill>
                  <a:srgbClr val="000000"/>
                </a:solidFill>
                <a:latin typeface="Verdana" panose="020B0604030504040204" pitchFamily="34" charset="0"/>
              </a:rPr>
              <a:t>, y </a:t>
            </a:r>
            <a:r>
              <a:rPr lang="es-ES" sz="4400" u="sng" dirty="0">
                <a:solidFill>
                  <a:srgbClr val="000000"/>
                </a:solidFill>
                <a:latin typeface="Verdana" panose="020B0604030504040204" pitchFamily="34" charset="0"/>
              </a:rPr>
              <a:t>ya no vivo yo</a:t>
            </a:r>
            <a:r>
              <a:rPr lang="es-ES" sz="44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s-ES" sz="4400" u="sng" dirty="0">
                <a:solidFill>
                  <a:srgbClr val="000000"/>
                </a:solidFill>
                <a:latin typeface="Verdana" panose="020B0604030504040204" pitchFamily="34" charset="0"/>
              </a:rPr>
              <a:t>mas vive Cristo en mí</a:t>
            </a:r>
            <a:r>
              <a:rPr lang="es-ES" sz="4400" dirty="0">
                <a:solidFill>
                  <a:srgbClr val="000000"/>
                </a:solidFill>
                <a:latin typeface="Verdana" panose="020B0604030504040204" pitchFamily="34" charset="0"/>
              </a:rPr>
              <a:t>; y </a:t>
            </a:r>
            <a:r>
              <a:rPr lang="es-ES" sz="4400" u="sng" dirty="0">
                <a:solidFill>
                  <a:srgbClr val="000000"/>
                </a:solidFill>
                <a:latin typeface="Verdana" panose="020B0604030504040204" pitchFamily="34" charset="0"/>
              </a:rPr>
              <a:t>lo que ahora vivo </a:t>
            </a:r>
            <a:r>
              <a:rPr lang="es-ES" sz="4400" dirty="0">
                <a:solidFill>
                  <a:srgbClr val="000000"/>
                </a:solidFill>
                <a:latin typeface="Verdana" panose="020B0604030504040204" pitchFamily="34" charset="0"/>
              </a:rPr>
              <a:t>en la carne, lo vivo en la fe del Hijo de Dios, el cual me amó y se entregó a sí mismo por mí. </a:t>
            </a:r>
          </a:p>
          <a:p>
            <a:pPr algn="r"/>
            <a:r>
              <a:rPr lang="es-ES" sz="4400" dirty="0" err="1">
                <a:solidFill>
                  <a:srgbClr val="000000"/>
                </a:solidFill>
                <a:latin typeface="Verdana" panose="020B0604030504040204" pitchFamily="34" charset="0"/>
              </a:rPr>
              <a:t>Gál</a:t>
            </a:r>
            <a:r>
              <a:rPr lang="es-ES" sz="4400" dirty="0">
                <a:solidFill>
                  <a:srgbClr val="000000"/>
                </a:solidFill>
                <a:latin typeface="Verdana" panose="020B0604030504040204" pitchFamily="34" charset="0"/>
              </a:rPr>
              <a:t>. 2:20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3869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D25659-83B8-4809-AB24-04149400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9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9A2D9B9-DE4D-4081-AFDC-549788E99A0F}"/>
              </a:ext>
            </a:extLst>
          </p:cNvPr>
          <p:cNvSpPr/>
          <p:nvPr/>
        </p:nvSpPr>
        <p:spPr>
          <a:xfrm>
            <a:off x="430305" y="116541"/>
            <a:ext cx="11008659" cy="959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EN QUÉ MOMENTO NOS IDENTIFICAMOS NOSOTROS CON LA MUERTE Y RESURRECCIÓN DE JESUCRISTO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620FD52-F171-4453-9493-53268DE375D9}"/>
              </a:ext>
            </a:extLst>
          </p:cNvPr>
          <p:cNvSpPr/>
          <p:nvPr/>
        </p:nvSpPr>
        <p:spPr>
          <a:xfrm>
            <a:off x="273423" y="1380565"/>
            <a:ext cx="11645154" cy="5818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¿O no sabéis que todos </a:t>
            </a:r>
            <a:r>
              <a:rPr lang="es-ES" sz="4000" b="1" dirty="0">
                <a:solidFill>
                  <a:srgbClr val="000000"/>
                </a:solidFill>
                <a:latin typeface="Verdana" panose="020B0604030504040204" pitchFamily="34" charset="0"/>
              </a:rPr>
              <a:t>los que hemos sido bautizados en Cristo Jesús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, hemos sido </a:t>
            </a:r>
            <a:r>
              <a:rPr lang="es-ES" sz="4000" u="sng" dirty="0">
                <a:solidFill>
                  <a:srgbClr val="000000"/>
                </a:solidFill>
                <a:latin typeface="Verdana" panose="020B0604030504040204" pitchFamily="34" charset="0"/>
              </a:rPr>
              <a:t>bautizados en su muerte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? </a:t>
            </a:r>
            <a:br>
              <a:rPr lang="es-ES" sz="4000" dirty="0"/>
            </a:b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Porque </a:t>
            </a:r>
            <a:r>
              <a:rPr lang="es-ES" sz="4000" b="1" dirty="0">
                <a:solidFill>
                  <a:srgbClr val="000000"/>
                </a:solidFill>
                <a:latin typeface="Verdana" panose="020B0604030504040204" pitchFamily="34" charset="0"/>
              </a:rPr>
              <a:t>somos sepultados juntamente con él 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para muerte por el </a:t>
            </a:r>
            <a:r>
              <a:rPr lang="es-ES" sz="4000" b="1" dirty="0">
                <a:solidFill>
                  <a:srgbClr val="000000"/>
                </a:solidFill>
                <a:latin typeface="Verdana" panose="020B0604030504040204" pitchFamily="34" charset="0"/>
              </a:rPr>
              <a:t>bautismo,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 a fin de que como Cristo </a:t>
            </a:r>
            <a:r>
              <a:rPr lang="es-ES" sz="4000" b="1" dirty="0">
                <a:solidFill>
                  <a:srgbClr val="000000"/>
                </a:solidFill>
                <a:latin typeface="Verdana" panose="020B0604030504040204" pitchFamily="34" charset="0"/>
              </a:rPr>
              <a:t>resucitó 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de los muertos por la gloria del Padre, así también nosotros andemos en </a:t>
            </a:r>
            <a:r>
              <a:rPr lang="es-ES" sz="4000" b="1" dirty="0">
                <a:solidFill>
                  <a:srgbClr val="000000"/>
                </a:solidFill>
                <a:latin typeface="Verdana" panose="020B0604030504040204" pitchFamily="34" charset="0"/>
              </a:rPr>
              <a:t>vida nueva.</a:t>
            </a:r>
          </a:p>
          <a:p>
            <a:pPr algn="r"/>
            <a:r>
              <a:rPr lang="es-ES" sz="4000" dirty="0" err="1">
                <a:solidFill>
                  <a:srgbClr val="000000"/>
                </a:solidFill>
                <a:latin typeface="Verdana" panose="020B0604030504040204" pitchFamily="34" charset="0"/>
              </a:rPr>
              <a:t>Rom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. 6:3-4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7667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9A2D9B9-DE4D-4081-AFDC-549788E99A0F}"/>
              </a:ext>
            </a:extLst>
          </p:cNvPr>
          <p:cNvSpPr/>
          <p:nvPr/>
        </p:nvSpPr>
        <p:spPr>
          <a:xfrm>
            <a:off x="430305" y="116541"/>
            <a:ext cx="11008659" cy="573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¿Nos hace partícipes de la salvación ser bautizados? SÍ.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620FD52-F171-4453-9493-53268DE375D9}"/>
              </a:ext>
            </a:extLst>
          </p:cNvPr>
          <p:cNvSpPr/>
          <p:nvPr/>
        </p:nvSpPr>
        <p:spPr>
          <a:xfrm>
            <a:off x="273423" y="806824"/>
            <a:ext cx="1164515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highlight>
                  <a:srgbClr val="FFFF00"/>
                </a:highlight>
              </a:rPr>
              <a:t>El </a:t>
            </a:r>
            <a:r>
              <a:rPr lang="es-ES" sz="5400" b="1" dirty="0">
                <a:highlight>
                  <a:srgbClr val="FFFF00"/>
                </a:highlight>
              </a:rPr>
              <a:t>bautismo</a:t>
            </a:r>
            <a:r>
              <a:rPr lang="es-ES" sz="5400" dirty="0">
                <a:highlight>
                  <a:srgbClr val="FFFF00"/>
                </a:highlight>
              </a:rPr>
              <a:t> </a:t>
            </a:r>
            <a:r>
              <a:rPr lang="es-ES" sz="5400" dirty="0"/>
              <a:t>que corresponde a esto ahora </a:t>
            </a:r>
            <a:r>
              <a:rPr lang="es-ES" sz="5400" b="1" dirty="0">
                <a:highlight>
                  <a:srgbClr val="FFFF00"/>
                </a:highlight>
              </a:rPr>
              <a:t>nos salva </a:t>
            </a:r>
            <a:r>
              <a:rPr lang="es-ES" sz="5400" dirty="0"/>
              <a:t>(no quitando las inmundicias de la carne, sino como la aspiración de una buena conciencia hacia Dios) por la resurrección de Jesucristo, </a:t>
            </a:r>
          </a:p>
          <a:p>
            <a:pPr algn="r"/>
            <a:r>
              <a:rPr lang="es-ES" sz="4400" dirty="0"/>
              <a:t>1 </a:t>
            </a:r>
            <a:r>
              <a:rPr lang="es-ES" sz="4400" dirty="0" err="1"/>
              <a:t>Ped</a:t>
            </a:r>
            <a:r>
              <a:rPr lang="es-ES" sz="4400" dirty="0"/>
              <a:t>. 3:21 </a:t>
            </a:r>
          </a:p>
        </p:txBody>
      </p:sp>
    </p:spTree>
    <p:extLst>
      <p:ext uri="{BB962C8B-B14F-4D97-AF65-F5344CB8AC3E}">
        <p14:creationId xmlns:p14="http://schemas.microsoft.com/office/powerpoint/2010/main" val="28505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68A35F-E0A3-830D-AF10-497B32FC7E30}"/>
              </a:ext>
            </a:extLst>
          </p:cNvPr>
          <p:cNvSpPr txBox="1"/>
          <p:nvPr/>
        </p:nvSpPr>
        <p:spPr>
          <a:xfrm>
            <a:off x="2538919" y="2344366"/>
            <a:ext cx="7665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8800" b="1" dirty="0">
                <a:latin typeface="Arial" panose="020B0604020202020204" pitchFamily="34" charset="0"/>
                <a:cs typeface="Arial" panose="020B0604020202020204" pitchFamily="34" charset="0"/>
              </a:rPr>
              <a:t>Resumiendo</a:t>
            </a:r>
          </a:p>
        </p:txBody>
      </p:sp>
    </p:spTree>
    <p:extLst>
      <p:ext uri="{BB962C8B-B14F-4D97-AF65-F5344CB8AC3E}">
        <p14:creationId xmlns:p14="http://schemas.microsoft.com/office/powerpoint/2010/main" val="725629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60123" y="222908"/>
            <a:ext cx="1115333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5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1.- Que predicaron los apóstoles?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0122" y="1636991"/>
            <a:ext cx="1179492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2.- Como se convirtió la gente de aquel tiempo?  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60122" y="3099618"/>
            <a:ext cx="1139232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C" sz="5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3.En qué nombre fueron bautizados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98535" y="4725523"/>
            <a:ext cx="1179492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5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4.Cómo recibieron el Espíritu Santo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041704" y="1052216"/>
            <a:ext cx="2531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 evangelio </a:t>
            </a:r>
            <a:endParaRPr lang="es-ES" sz="3200" dirty="0">
              <a:solidFill>
                <a:srgbClr val="0000FF"/>
              </a:solidFill>
              <a:latin typeface="Corbel" panose="020B0503020204020204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621423" y="2294161"/>
            <a:ext cx="3692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Por la predicación. </a:t>
            </a:r>
            <a:endParaRPr lang="es-ES" sz="3200" dirty="0">
              <a:solidFill>
                <a:srgbClr val="0000FF"/>
              </a:solidFill>
              <a:latin typeface="Corbel" panose="020B0503020204020204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142862" y="3904319"/>
            <a:ext cx="6516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C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 el Nombre del Señor Jesucristo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743200" y="5657847"/>
            <a:ext cx="944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Hablando en otras lenguas </a:t>
            </a:r>
            <a:r>
              <a:rPr lang="es-E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s-E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Hech</a:t>
            </a:r>
            <a:r>
              <a:rPr lang="es-E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1:8  2:1</a:t>
            </a:r>
            <a:endParaRPr lang="es-EC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2" grpId="0" build="p" animBg="1"/>
      <p:bldP spid="2" grpId="1" build="allAtOnce" animBg="1"/>
      <p:bldP spid="2" grpId="2" build="allAtOnce" animBg="1"/>
      <p:bldP spid="7" grpId="0" build="p" animBg="1"/>
      <p:bldP spid="11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E354E7E-83A4-442F-AC6E-9FCE7620A3CB}"/>
              </a:ext>
            </a:extLst>
          </p:cNvPr>
          <p:cNvSpPr/>
          <p:nvPr/>
        </p:nvSpPr>
        <p:spPr>
          <a:xfrm>
            <a:off x="0" y="349623"/>
            <a:ext cx="1236232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Y perseveraban </a:t>
            </a:r>
            <a:r>
              <a:rPr lang="es-ES" sz="6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</a:rPr>
              <a:t>en la doctrina de los apóstoles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, en la comunión unos con otros, en el partimiento del pan y en las oraciones.</a:t>
            </a:r>
          </a:p>
          <a:p>
            <a:pPr algn="r"/>
            <a:r>
              <a:rPr lang="es-ES" sz="4000" dirty="0" err="1">
                <a:solidFill>
                  <a:srgbClr val="000000"/>
                </a:solidFill>
                <a:latin typeface="Verdana" panose="020B0604030504040204" pitchFamily="34" charset="0"/>
              </a:rPr>
              <a:t>Hch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. 2:42</a:t>
            </a:r>
            <a:endParaRPr lang="es-ES" sz="4000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1191C686-A806-490D-9C68-C4EDF044C69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3403" y="5674139"/>
              <a:ext cx="1641538" cy="923365"/>
            </p:xfrm>
            <a:graphic>
              <a:graphicData uri="http://schemas.microsoft.com/office/powerpoint/2016/slidezoom">
                <pslz:sldZm>
                  <pslz:sldZmObj sldId="274" cId="3430440833">
                    <pslz:zmPr id="{3C19E371-EEA0-4029-9D71-BF1294D1F30D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1538" cy="9233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91C686-A806-490D-9C68-C4EDF044C6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403" y="5674139"/>
                <a:ext cx="1641538" cy="9233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483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C48E0B1-49C1-464F-B3B9-47FB59D916D6}"/>
              </a:ext>
            </a:extLst>
          </p:cNvPr>
          <p:cNvCxnSpPr/>
          <p:nvPr/>
        </p:nvCxnSpPr>
        <p:spPr>
          <a:xfrm>
            <a:off x="1039906" y="3760694"/>
            <a:ext cx="1096383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6E5AD8C9-BFE1-453D-8ADB-B33CDB2AA2A3}"/>
              </a:ext>
            </a:extLst>
          </p:cNvPr>
          <p:cNvSpPr/>
          <p:nvPr/>
        </p:nvSpPr>
        <p:spPr>
          <a:xfrm>
            <a:off x="0" y="421343"/>
            <a:ext cx="3460377" cy="29269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solidFill>
                  <a:schemeClr val="tx1"/>
                </a:solidFill>
              </a:rPr>
              <a:t>MENTE DE DIOS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71BA5A7-12D6-40E1-8508-EAE4441A7B77}"/>
              </a:ext>
            </a:extLst>
          </p:cNvPr>
          <p:cNvSpPr/>
          <p:nvPr/>
        </p:nvSpPr>
        <p:spPr>
          <a:xfrm>
            <a:off x="71718" y="3886202"/>
            <a:ext cx="2079811" cy="757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SE CONCIBE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96A1603-DBFD-4938-9BBD-C5FA146418CF}"/>
              </a:ext>
            </a:extLst>
          </p:cNvPr>
          <p:cNvCxnSpPr/>
          <p:nvPr/>
        </p:nvCxnSpPr>
        <p:spPr>
          <a:xfrm>
            <a:off x="6284259" y="3048000"/>
            <a:ext cx="0" cy="15957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CF0E9F0-27DD-4031-9B4B-4EA4C214CC94}"/>
              </a:ext>
            </a:extLst>
          </p:cNvPr>
          <p:cNvSpPr/>
          <p:nvPr/>
        </p:nvSpPr>
        <p:spPr>
          <a:xfrm>
            <a:off x="4885765" y="3948961"/>
            <a:ext cx="2949388" cy="757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NACIMIENTO 33 Aprox.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901D2D37-EC75-486F-AE20-097DA7605076}"/>
              </a:ext>
            </a:extLst>
          </p:cNvPr>
          <p:cNvSpPr/>
          <p:nvPr/>
        </p:nvSpPr>
        <p:spPr>
          <a:xfrm>
            <a:off x="5199537" y="65008"/>
            <a:ext cx="3756202" cy="26266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PENTECOSTÉS. </a:t>
            </a:r>
            <a:r>
              <a:rPr lang="es-ES" sz="1600" b="1" dirty="0">
                <a:solidFill>
                  <a:schemeClr val="tx1"/>
                </a:solidFill>
              </a:rPr>
              <a:t>HCH. 2</a:t>
            </a:r>
            <a:endParaRPr lang="es-ES" sz="2800" b="1" dirty="0">
              <a:solidFill>
                <a:schemeClr val="tx1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092DBC4-A70B-4052-9662-18B93F1ED040}"/>
              </a:ext>
            </a:extLst>
          </p:cNvPr>
          <p:cNvCxnSpPr/>
          <p:nvPr/>
        </p:nvCxnSpPr>
        <p:spPr>
          <a:xfrm>
            <a:off x="6360459" y="3532094"/>
            <a:ext cx="717179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17C2446-1257-4CCC-BFF6-3E7EF788ABC3}"/>
              </a:ext>
            </a:extLst>
          </p:cNvPr>
          <p:cNvCxnSpPr>
            <a:cxnSpLocks/>
          </p:cNvCxnSpPr>
          <p:nvPr/>
        </p:nvCxnSpPr>
        <p:spPr>
          <a:xfrm>
            <a:off x="7153835" y="3530975"/>
            <a:ext cx="4849906" cy="156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CCDAC618-4789-4B0F-B4A8-4D4CDAE3DC45}"/>
              </a:ext>
            </a:extLst>
          </p:cNvPr>
          <p:cNvSpPr/>
          <p:nvPr/>
        </p:nvSpPr>
        <p:spPr>
          <a:xfrm rot="1840995">
            <a:off x="6555100" y="4315072"/>
            <a:ext cx="3142123" cy="21947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81C1514-5C83-4175-BE71-8E906C5B5851}"/>
              </a:ext>
            </a:extLst>
          </p:cNvPr>
          <p:cNvSpPr/>
          <p:nvPr/>
        </p:nvSpPr>
        <p:spPr>
          <a:xfrm>
            <a:off x="9533276" y="4926439"/>
            <a:ext cx="2658724" cy="109145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ENSEÑANZAS APOSTÓLICAS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4D8489-4343-4824-B498-01A5ECDCD217}"/>
              </a:ext>
            </a:extLst>
          </p:cNvPr>
          <p:cNvSpPr txBox="1"/>
          <p:nvPr/>
        </p:nvSpPr>
        <p:spPr>
          <a:xfrm>
            <a:off x="385483" y="5928825"/>
            <a:ext cx="5130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Vista general de diapositiva 21">
                <a:extLst>
                  <a:ext uri="{FF2B5EF4-FFF2-40B4-BE49-F238E27FC236}">
                    <a16:creationId xmlns:a16="http://schemas.microsoft.com/office/drawing/2014/main" id="{80C9D1DA-3E95-4313-833E-A558666DC1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24755" y="6134097"/>
              <a:ext cx="1075765" cy="605118"/>
            </p:xfrm>
            <a:graphic>
              <a:graphicData uri="http://schemas.microsoft.com/office/powerpoint/2016/slidezoom">
                <pslz:sldZm>
                  <pslz:sldZmObj sldId="275" cId="1882483993">
                    <pslz:zmPr id="{7B44393D-ABDB-4111-9FD7-BD606D3CB6E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75765" cy="605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Vista general de diapositiva 2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0C9D1DA-3E95-4313-833E-A558666DC1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4755" y="6134097"/>
                <a:ext cx="1075765" cy="6051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DC667E1-8A0B-4CAA-967E-AFE575349405}"/>
              </a:ext>
            </a:extLst>
          </p:cNvPr>
          <p:cNvCxnSpPr>
            <a:cxnSpLocks/>
          </p:cNvCxnSpPr>
          <p:nvPr/>
        </p:nvCxnSpPr>
        <p:spPr>
          <a:xfrm flipV="1">
            <a:off x="6719047" y="1549441"/>
            <a:ext cx="2573497" cy="187955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Abrir llave 24">
            <a:extLst>
              <a:ext uri="{FF2B5EF4-FFF2-40B4-BE49-F238E27FC236}">
                <a16:creationId xmlns:a16="http://schemas.microsoft.com/office/drawing/2014/main" id="{2A52F2B1-D09F-44F0-83A8-F29463E487EF}"/>
              </a:ext>
            </a:extLst>
          </p:cNvPr>
          <p:cNvSpPr/>
          <p:nvPr/>
        </p:nvSpPr>
        <p:spPr>
          <a:xfrm>
            <a:off x="9367520" y="421343"/>
            <a:ext cx="165756" cy="2173607"/>
          </a:xfrm>
          <a:prstGeom prst="leftBrac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45C2B1C-C62C-4EFA-B1E3-AC618DA99AB9}"/>
              </a:ext>
            </a:extLst>
          </p:cNvPr>
          <p:cNvSpPr txBox="1"/>
          <p:nvPr/>
        </p:nvSpPr>
        <p:spPr>
          <a:xfrm>
            <a:off x="9513475" y="28996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Evangelios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A784F8C-BDCB-4F28-AD90-26714EB3CFD9}"/>
              </a:ext>
            </a:extLst>
          </p:cNvPr>
          <p:cNvSpPr txBox="1"/>
          <p:nvPr/>
        </p:nvSpPr>
        <p:spPr>
          <a:xfrm>
            <a:off x="9513475" y="398844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Epístolas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80BA133-B790-4400-B9D7-7E61B102CF80}"/>
              </a:ext>
            </a:extLst>
          </p:cNvPr>
          <p:cNvSpPr txBox="1"/>
          <p:nvPr/>
        </p:nvSpPr>
        <p:spPr>
          <a:xfrm>
            <a:off x="9472855" y="820369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Cartas Paulinas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878BCD2-30F6-4E51-BBC9-CB012D1C901A}"/>
              </a:ext>
            </a:extLst>
          </p:cNvPr>
          <p:cNvSpPr txBox="1"/>
          <p:nvPr/>
        </p:nvSpPr>
        <p:spPr>
          <a:xfrm>
            <a:off x="9470675" y="1252856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Cartas Generales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2DC0690-AA54-436C-B0F9-2B241440832F}"/>
              </a:ext>
            </a:extLst>
          </p:cNvPr>
          <p:cNvSpPr txBox="1"/>
          <p:nvPr/>
        </p:nvSpPr>
        <p:spPr>
          <a:xfrm>
            <a:off x="9483381" y="1674381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Profecías escatológicas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128B362-2BE6-4190-B1F9-E0598E36CD81}"/>
              </a:ext>
            </a:extLst>
          </p:cNvPr>
          <p:cNvSpPr txBox="1"/>
          <p:nvPr/>
        </p:nvSpPr>
        <p:spPr>
          <a:xfrm>
            <a:off x="9513475" y="2155784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Histórico-Hechos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7F166DF-861B-404D-88B5-5B6F92D8957F}"/>
              </a:ext>
            </a:extLst>
          </p:cNvPr>
          <p:cNvSpPr txBox="1"/>
          <p:nvPr/>
        </p:nvSpPr>
        <p:spPr>
          <a:xfrm rot="19240144">
            <a:off x="6480586" y="2111288"/>
            <a:ext cx="251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100 años Aprox.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C2C9F79-973B-40CA-9A47-AC02AA8A2370}"/>
              </a:ext>
            </a:extLst>
          </p:cNvPr>
          <p:cNvSpPr txBox="1"/>
          <p:nvPr/>
        </p:nvSpPr>
        <p:spPr>
          <a:xfrm>
            <a:off x="7077639" y="2997200"/>
            <a:ext cx="50538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MISMOS PRINCIPIOS, DOCTRINA IG. PRIMV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FD50AF7D-C171-4AF0-9D11-697A40BB27C4}"/>
              </a:ext>
            </a:extLst>
          </p:cNvPr>
          <p:cNvSpPr/>
          <p:nvPr/>
        </p:nvSpPr>
        <p:spPr>
          <a:xfrm>
            <a:off x="8274911" y="3552995"/>
            <a:ext cx="2477128" cy="151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2000 AÑOS Aprox.</a:t>
            </a:r>
          </a:p>
        </p:txBody>
      </p:sp>
    </p:spTree>
    <p:extLst>
      <p:ext uri="{BB962C8B-B14F-4D97-AF65-F5344CB8AC3E}">
        <p14:creationId xmlns:p14="http://schemas.microsoft.com/office/powerpoint/2010/main" val="34304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8" grpId="0" animBg="1"/>
      <p:bldP spid="19" grpId="0" animBg="1"/>
      <p:bldP spid="25" grpId="0" animBg="1"/>
      <p:bldP spid="26" grpId="0"/>
      <p:bldP spid="27" grpId="0"/>
      <p:bldP spid="29" grpId="0"/>
      <p:bldP spid="30" grpId="0"/>
      <p:bldP spid="31" grpId="0"/>
      <p:bldP spid="32" grpId="0"/>
      <p:bldP spid="32" grpId="1"/>
      <p:bldP spid="32" grpId="2"/>
      <p:bldP spid="32" grpId="3"/>
      <p:bldP spid="33" grpId="0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518655"/>
            <a:ext cx="10399059" cy="58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2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918601" y="260648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LLAVES</a:t>
            </a:r>
            <a:endParaRPr lang="es-EC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s-EC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t1.gstatic.com/images?q=tbn:ANd9GcQNQTrw5FU8THg2N1gNNuNlBmZfJigMh2KJradYtdmrjsJcS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06" y="1258987"/>
            <a:ext cx="2449531" cy="24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779941" y="3708518"/>
            <a:ext cx="83412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>
                <a:latin typeface="Arial" pitchFamily="34" charset="0"/>
                <a:cs typeface="Arial" pitchFamily="34" charset="0"/>
              </a:rPr>
              <a:t>Llaves se refiere al </a:t>
            </a:r>
            <a:r>
              <a:rPr lang="es-ES" sz="36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acceso o </a:t>
            </a:r>
          </a:p>
          <a:p>
            <a:r>
              <a:rPr lang="es-ES" sz="36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entrada</a:t>
            </a:r>
            <a:r>
              <a:rPr lang="es-ES" sz="3600" u="sng" dirty="0">
                <a:latin typeface="Arial" pitchFamily="34" charset="0"/>
                <a:cs typeface="Arial" pitchFamily="34" charset="0"/>
              </a:rPr>
              <a:t>,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 sirven para cerrar y abrir puertas. </a:t>
            </a:r>
            <a:endParaRPr lang="es-EC" sz="3600" dirty="0">
              <a:latin typeface="Arial" pitchFamily="34" charset="0"/>
              <a:cs typeface="Arial" pitchFamily="34" charset="0"/>
            </a:endParaRPr>
          </a:p>
          <a:p>
            <a:r>
              <a:rPr lang="es-ES" sz="3600" dirty="0">
                <a:latin typeface="Arial" pitchFamily="34" charset="0"/>
                <a:cs typeface="Arial" pitchFamily="34" charset="0"/>
              </a:rPr>
              <a:t> </a:t>
            </a:r>
            <a:endParaRPr lang="es-EC" sz="3600" dirty="0">
              <a:latin typeface="Arial" pitchFamily="34" charset="0"/>
              <a:cs typeface="Arial" pitchFamily="34" charset="0"/>
            </a:endParaRPr>
          </a:p>
          <a:p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979828" y="213742"/>
            <a:ext cx="4908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LL</a:t>
            </a:r>
            <a:r>
              <a:rPr lang="es-E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AVES</a:t>
            </a:r>
            <a:endParaRPr lang="es-EC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063552" y="1085651"/>
            <a:ext cx="8341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En la Biblia las «llaves» indican</a:t>
            </a:r>
            <a:r>
              <a:rPr lang="es-E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autoridad y mayordomía o administración </a:t>
            </a: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22.22; </a:t>
            </a:r>
            <a:r>
              <a:rPr lang="es-E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11.52). </a:t>
            </a:r>
            <a:endParaRPr lang="es-E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</p:txBody>
      </p:sp>
      <p:pic>
        <p:nvPicPr>
          <p:cNvPr id="2050" name="Picture 2" descr="reino_de_d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0" y="1987952"/>
            <a:ext cx="2058086" cy="205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7 Rectángulo"/>
          <p:cNvSpPr/>
          <p:nvPr/>
        </p:nvSpPr>
        <p:spPr>
          <a:xfrm>
            <a:off x="412376" y="4258236"/>
            <a:ext cx="986461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>
                <a:latin typeface="Arial" panose="020B0604020202020204" pitchFamily="34" charset="0"/>
                <a:cs typeface="Arial" panose="020B0604020202020204" pitchFamily="34" charset="0"/>
              </a:rPr>
              <a:t>Pedro usó estas llaves al abrir </a:t>
            </a:r>
            <a:r>
              <a:rPr lang="es-ES" sz="4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«la puerta de la fe» </a:t>
            </a:r>
            <a:r>
              <a:rPr lang="es-E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que habían de ser salvos..</a:t>
            </a:r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8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Vista general de diapositiva 2">
                <a:extLst>
                  <a:ext uri="{FF2B5EF4-FFF2-40B4-BE49-F238E27FC236}">
                    <a16:creationId xmlns:a16="http://schemas.microsoft.com/office/drawing/2014/main" id="{A115EDF8-1F9B-4CAF-8808-B942F1B345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0" y="5772349"/>
              <a:ext cx="1432715" cy="805902"/>
            </p:xfrm>
            <a:graphic>
              <a:graphicData uri="http://schemas.microsoft.com/office/powerpoint/2016/slidezoom">
                <pslz:sldZm>
                  <pslz:sldZmObj sldId="301" cId="2562915923">
                    <pslz:zmPr id="{4DF8FB9F-50A7-4783-B750-AF8543EACC5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2715" cy="8059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Vista general de diapositiva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115EDF8-1F9B-4CAF-8808-B942F1B345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5772349"/>
                <a:ext cx="1432715" cy="8059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8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7ECDFBE-5C03-4F86-9ABF-0BCFFD853578}"/>
              </a:ext>
            </a:extLst>
          </p:cNvPr>
          <p:cNvCxnSpPr/>
          <p:nvPr/>
        </p:nvCxnSpPr>
        <p:spPr>
          <a:xfrm>
            <a:off x="724188" y="1030941"/>
            <a:ext cx="1004047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CED2B6F-024C-4E10-B5B7-1A05F8728B1C}"/>
              </a:ext>
            </a:extLst>
          </p:cNvPr>
          <p:cNvCxnSpPr>
            <a:cxnSpLocks/>
          </p:cNvCxnSpPr>
          <p:nvPr/>
        </p:nvCxnSpPr>
        <p:spPr>
          <a:xfrm>
            <a:off x="5782234" y="0"/>
            <a:ext cx="44824" cy="667870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1294F55-5E64-4187-B5DF-26BFE7A334FB}"/>
              </a:ext>
            </a:extLst>
          </p:cNvPr>
          <p:cNvSpPr txBox="1"/>
          <p:nvPr/>
        </p:nvSpPr>
        <p:spPr>
          <a:xfrm>
            <a:off x="249039" y="96311"/>
            <a:ext cx="5374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/>
              <a:t>MANDAMIENTO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5F76D0-942D-43D9-B611-0FB9B16841C7}"/>
              </a:ext>
            </a:extLst>
          </p:cNvPr>
          <p:cNvSpPr txBox="1"/>
          <p:nvPr/>
        </p:nvSpPr>
        <p:spPr>
          <a:xfrm>
            <a:off x="6062655" y="96311"/>
            <a:ext cx="5374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/>
              <a:t>CUMPLIMIENTO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Vista general de diapositiva 12">
                <a:extLst>
                  <a:ext uri="{FF2B5EF4-FFF2-40B4-BE49-F238E27FC236}">
                    <a16:creationId xmlns:a16="http://schemas.microsoft.com/office/drawing/2014/main" id="{9732F981-5D85-48B3-ABAD-3675D2DD27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9272" y="2056278"/>
              <a:ext cx="5237382" cy="2946027"/>
            </p:xfrm>
            <a:graphic>
              <a:graphicData uri="http://schemas.microsoft.com/office/powerpoint/2016/slidezoom">
                <pslz:sldZm>
                  <pslz:sldZmObj sldId="300" cId="2348773273">
                    <pslz:zmPr id="{D6B3C726-3793-439C-9A5F-EE9BF749D52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37382" cy="29460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Vista general de diapositiva 1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732F981-5D85-48B3-ABAD-3675D2DD27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272" y="2056278"/>
                <a:ext cx="5237382" cy="29460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Vista general de diapositiva 14">
                <a:extLst>
                  <a:ext uri="{FF2B5EF4-FFF2-40B4-BE49-F238E27FC236}">
                    <a16:creationId xmlns:a16="http://schemas.microsoft.com/office/drawing/2014/main" id="{1C005B47-17EB-4F57-805C-C5EFD711C7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62655" y="1088089"/>
              <a:ext cx="2081796" cy="1171010"/>
            </p:xfrm>
            <a:graphic>
              <a:graphicData uri="http://schemas.microsoft.com/office/powerpoint/2016/slidezoom">
                <pslz:sldZm>
                  <pslz:sldZmObj sldId="301" cId="2562915923">
                    <pslz:zmPr id="{8BFC9525-D046-437B-B73C-6DA91156806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1796" cy="117101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Vista general de diapositiva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C005B47-17EB-4F57-805C-C5EFD711C7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2655" y="1088089"/>
                <a:ext cx="2081796" cy="117101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Vista general de diapositiva 16">
                <a:extLst>
                  <a:ext uri="{FF2B5EF4-FFF2-40B4-BE49-F238E27FC236}">
                    <a16:creationId xmlns:a16="http://schemas.microsoft.com/office/drawing/2014/main" id="{76D1A08C-28DA-4E87-A3C7-E9A5C2889D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82862" y="1088090"/>
              <a:ext cx="2081796" cy="1171010"/>
            </p:xfrm>
            <a:graphic>
              <a:graphicData uri="http://schemas.microsoft.com/office/powerpoint/2016/slidezoom">
                <pslz:sldZm>
                  <pslz:sldZmObj sldId="302" cId="1266019389">
                    <pslz:zmPr id="{F09A2978-9F90-4C74-AC62-E2BE2163585B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1796" cy="117101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Vista general de diapositiva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6D1A08C-28DA-4E87-A3C7-E9A5C2889D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82862" y="1088090"/>
                <a:ext cx="2081796" cy="117101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Vista general de diapositiva 18">
                <a:extLst>
                  <a:ext uri="{FF2B5EF4-FFF2-40B4-BE49-F238E27FC236}">
                    <a16:creationId xmlns:a16="http://schemas.microsoft.com/office/drawing/2014/main" id="{1F48A81F-F70E-448D-8452-92771707F6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1873" y="2629309"/>
              <a:ext cx="2142578" cy="1205200"/>
            </p:xfrm>
            <a:graphic>
              <a:graphicData uri="http://schemas.microsoft.com/office/powerpoint/2016/slidezoom">
                <pslz:sldZm>
                  <pslz:sldZmObj sldId="303" cId="2882814114">
                    <pslz:zmPr id="{D571F4FE-3CAA-4B11-A5DE-2BD0343ED5EC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2578" cy="1205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Vista general de diapositiva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F48A81F-F70E-448D-8452-92771707F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01873" y="2629309"/>
                <a:ext cx="2142578" cy="1205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Vista general de diapositiva 20">
                <a:extLst>
                  <a:ext uri="{FF2B5EF4-FFF2-40B4-BE49-F238E27FC236}">
                    <a16:creationId xmlns:a16="http://schemas.microsoft.com/office/drawing/2014/main" id="{112F0182-7009-4C1F-9FAA-987640A82C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73501" y="2630024"/>
              <a:ext cx="2081786" cy="1171005"/>
            </p:xfrm>
            <a:graphic>
              <a:graphicData uri="http://schemas.microsoft.com/office/powerpoint/2016/slidezoom">
                <pslz:sldZm>
                  <pslz:sldZmObj sldId="304" cId="1971230371">
                    <pslz:zmPr id="{061974C5-6014-4E31-81F4-CD983FB821B4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1786" cy="11710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Vista general de diapositiva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12F0182-7009-4C1F-9FAA-987640A82C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73501" y="2630024"/>
                <a:ext cx="2081786" cy="11710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Vista general de diapositiva 22">
                <a:extLst>
                  <a:ext uri="{FF2B5EF4-FFF2-40B4-BE49-F238E27FC236}">
                    <a16:creationId xmlns:a16="http://schemas.microsoft.com/office/drawing/2014/main" id="{830939C2-D5DE-4024-9174-C93290A6C2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46695" y="4204719"/>
              <a:ext cx="2017059" cy="1134596"/>
            </p:xfrm>
            <a:graphic>
              <a:graphicData uri="http://schemas.microsoft.com/office/powerpoint/2016/slidezoom">
                <pslz:sldZm>
                  <pslz:sldZmObj sldId="305" cId="1302523284">
                    <pslz:zmPr id="{EFD10E3C-0D2C-43EB-A797-0757E4FC16C8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059" cy="11345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Vista general de diapositiva 22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830939C2-D5DE-4024-9174-C93290A6C2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46695" y="4204719"/>
                <a:ext cx="2017059" cy="11345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Vista general de diapositiva 24">
                <a:extLst>
                  <a:ext uri="{FF2B5EF4-FFF2-40B4-BE49-F238E27FC236}">
                    <a16:creationId xmlns:a16="http://schemas.microsoft.com/office/drawing/2014/main" id="{DB0F91E9-B50C-4AF2-A19A-89D0B9AE8E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73501" y="4087912"/>
              <a:ext cx="2081787" cy="1171005"/>
            </p:xfrm>
            <a:graphic>
              <a:graphicData uri="http://schemas.microsoft.com/office/powerpoint/2016/slidezoom">
                <pslz:sldZm>
                  <pslz:sldZmObj sldId="306" cId="3212334035">
                    <pslz:zmPr id="{5A690227-AB21-40B0-A146-7631C7B68E9B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1787" cy="11710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Vista general de diapositiva 24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DB0F91E9-B50C-4AF2-A19A-89D0B9AE8E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773501" y="4087912"/>
                <a:ext cx="2081787" cy="11710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Vista general de diapositiva 26">
                <a:extLst>
                  <a:ext uri="{FF2B5EF4-FFF2-40B4-BE49-F238E27FC236}">
                    <a16:creationId xmlns:a16="http://schemas.microsoft.com/office/drawing/2014/main" id="{8BEFB347-E1A4-49BE-9357-BDC15BBB98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46695" y="5599580"/>
              <a:ext cx="1918447" cy="1079126"/>
            </p:xfrm>
            <a:graphic>
              <a:graphicData uri="http://schemas.microsoft.com/office/powerpoint/2016/slidezoom">
                <pslz:sldZm>
                  <pslz:sldZmObj sldId="307" cId="1242267494">
                    <pslz:zmPr id="{A0A62A3F-461E-4DC2-9CD9-9B40570794CA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18447" cy="107912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Vista general de diapositiva 26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8BEFB347-E1A4-49BE-9357-BDC15BBB9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46695" y="5599580"/>
                <a:ext cx="1918447" cy="107912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71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E52BB-0C32-4FC5-BD89-4A5D5506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7" b="5737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9D6B01-9C63-4429-9D70-653044827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076" y="1475234"/>
            <a:ext cx="3498648" cy="2901694"/>
          </a:xfrm>
        </p:spPr>
        <p:txBody>
          <a:bodyPr anchor="b">
            <a:normAutofit/>
          </a:bodyPr>
          <a:lstStyle/>
          <a:p>
            <a:r>
              <a:rPr lang="es-ES" sz="4400" dirty="0">
                <a:solidFill>
                  <a:schemeClr val="tx1"/>
                </a:solidFill>
              </a:rPr>
              <a:t>LA </a:t>
            </a:r>
            <a:r>
              <a:rPr lang="es-ES" sz="6000" b="1" dirty="0">
                <a:solidFill>
                  <a:schemeClr val="tx1"/>
                </a:solidFill>
              </a:rPr>
              <a:t>IDENTIDAD</a:t>
            </a:r>
            <a:r>
              <a:rPr lang="es-ES" sz="4400" dirty="0">
                <a:solidFill>
                  <a:schemeClr val="tx1"/>
                </a:solidFill>
              </a:rPr>
              <a:t> DE </a:t>
            </a:r>
            <a:r>
              <a:rPr lang="es-ES" sz="7200" b="1" dirty="0">
                <a:solidFill>
                  <a:schemeClr val="tx1"/>
                </a:solidFill>
              </a:rPr>
              <a:t>DIOS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215E37-3554-45ED-B1FE-922587E50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r>
              <a:rPr lang="es-ES" sz="2000" dirty="0"/>
              <a:t>..Que me </a:t>
            </a:r>
            <a:r>
              <a:rPr lang="es-ES" sz="2000" dirty="0" err="1"/>
              <a:t>conozcaìs</a:t>
            </a:r>
            <a:r>
              <a:rPr lang="es-ES" sz="2000" dirty="0"/>
              <a:t> y </a:t>
            </a:r>
            <a:r>
              <a:rPr lang="es-ES" sz="2000" dirty="0" err="1"/>
              <a:t>entendaìs</a:t>
            </a:r>
            <a:r>
              <a:rPr lang="es-ES" sz="2000" dirty="0"/>
              <a:t>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424199-C255-44FD-9F08-7A652D6AFF5A}"/>
              </a:ext>
            </a:extLst>
          </p:cNvPr>
          <p:cNvSpPr txBox="1"/>
          <p:nvPr/>
        </p:nvSpPr>
        <p:spPr>
          <a:xfrm>
            <a:off x="0" y="6030493"/>
            <a:ext cx="486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Una verdad que no puedes ignorar..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618BC4-3478-4FEF-AD74-F4CB446D04D4}"/>
              </a:ext>
            </a:extLst>
          </p:cNvPr>
          <p:cNvSpPr txBox="1"/>
          <p:nvPr/>
        </p:nvSpPr>
        <p:spPr>
          <a:xfrm>
            <a:off x="3273" y="299772"/>
            <a:ext cx="486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NUEVA SERIE</a:t>
            </a:r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374C410-551F-4D59-8D72-244F5A9B7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8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134470" y="-171986"/>
            <a:ext cx="11438965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>
                <a:latin typeface="Verdana" panose="020B0604030504040204" pitchFamily="34" charset="0"/>
              </a:rPr>
              <a:t> Por tanto, id, y haced discípulos a todas las naciones, bautizándolos </a:t>
            </a:r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</a:rPr>
              <a:t>en el nombre </a:t>
            </a:r>
            <a:r>
              <a:rPr lang="es-ES" sz="6600" dirty="0">
                <a:latin typeface="Verdana" panose="020B0604030504040204" pitchFamily="34" charset="0"/>
              </a:rPr>
              <a:t>del Padre, y del Hijo, y del Espíritu Santo;</a:t>
            </a:r>
          </a:p>
          <a:p>
            <a:pPr algn="r"/>
            <a:r>
              <a:rPr lang="es-ES" sz="6600" dirty="0">
                <a:latin typeface="Verdana" panose="020B0604030504040204" pitchFamily="34" charset="0"/>
              </a:rPr>
              <a:t>Mat. 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28:19</a:t>
            </a:r>
            <a:endParaRPr lang="es-ES" sz="6600" dirty="0"/>
          </a:p>
        </p:txBody>
      </p:sp>
    </p:spTree>
    <p:extLst>
      <p:ext uri="{BB962C8B-B14F-4D97-AF65-F5344CB8AC3E}">
        <p14:creationId xmlns:p14="http://schemas.microsoft.com/office/powerpoint/2010/main" val="2348773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dirty="0"/>
              <a:t>Pedro les dijo: Arrepentíos, y bautícese cada uno de vosotros </a:t>
            </a:r>
            <a:r>
              <a:rPr lang="es-E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nombre de Jesucristo </a:t>
            </a:r>
            <a:r>
              <a:rPr lang="es-ES" sz="6000" dirty="0"/>
              <a:t>para perdón de los pecados; y recibiréis el don del Espíritu Santo. </a:t>
            </a:r>
            <a:r>
              <a:rPr lang="es-ES" sz="6000" dirty="0" err="1"/>
              <a:t>Hch</a:t>
            </a:r>
            <a:r>
              <a:rPr lang="es-ES" sz="6000" dirty="0"/>
              <a:t>. 2:38</a:t>
            </a:r>
            <a:endParaRPr lang="es-ES" sz="287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Pedro a los Judíos</a:t>
            </a:r>
          </a:p>
        </p:txBody>
      </p:sp>
    </p:spTree>
    <p:extLst>
      <p:ext uri="{BB962C8B-B14F-4D97-AF65-F5344CB8AC3E}">
        <p14:creationId xmlns:p14="http://schemas.microsoft.com/office/powerpoint/2010/main" val="256291592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C48E0B1-49C1-464F-B3B9-47FB59D916D6}"/>
              </a:ext>
            </a:extLst>
          </p:cNvPr>
          <p:cNvCxnSpPr/>
          <p:nvPr/>
        </p:nvCxnSpPr>
        <p:spPr>
          <a:xfrm>
            <a:off x="1039906" y="3760694"/>
            <a:ext cx="1096383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6E5AD8C9-BFE1-453D-8ADB-B33CDB2AA2A3}"/>
              </a:ext>
            </a:extLst>
          </p:cNvPr>
          <p:cNvSpPr/>
          <p:nvPr/>
        </p:nvSpPr>
        <p:spPr>
          <a:xfrm>
            <a:off x="0" y="421343"/>
            <a:ext cx="3460377" cy="29269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solidFill>
                  <a:schemeClr val="tx1"/>
                </a:solidFill>
              </a:rPr>
              <a:t>MENTE DE DIOS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71BA5A7-12D6-40E1-8508-EAE4441A7B77}"/>
              </a:ext>
            </a:extLst>
          </p:cNvPr>
          <p:cNvSpPr/>
          <p:nvPr/>
        </p:nvSpPr>
        <p:spPr>
          <a:xfrm>
            <a:off x="71718" y="3886202"/>
            <a:ext cx="2079811" cy="757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SE CONCIBE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96A1603-DBFD-4938-9BBD-C5FA146418CF}"/>
              </a:ext>
            </a:extLst>
          </p:cNvPr>
          <p:cNvCxnSpPr/>
          <p:nvPr/>
        </p:nvCxnSpPr>
        <p:spPr>
          <a:xfrm>
            <a:off x="6284259" y="3048000"/>
            <a:ext cx="0" cy="15957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CF0E9F0-27DD-4031-9B4B-4EA4C214CC94}"/>
              </a:ext>
            </a:extLst>
          </p:cNvPr>
          <p:cNvSpPr/>
          <p:nvPr/>
        </p:nvSpPr>
        <p:spPr>
          <a:xfrm>
            <a:off x="4885765" y="3948961"/>
            <a:ext cx="2949388" cy="757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NACIMIENTO 33 Aprox.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901D2D37-EC75-486F-AE20-097DA7605076}"/>
              </a:ext>
            </a:extLst>
          </p:cNvPr>
          <p:cNvSpPr/>
          <p:nvPr/>
        </p:nvSpPr>
        <p:spPr>
          <a:xfrm>
            <a:off x="5199537" y="65008"/>
            <a:ext cx="3756202" cy="26266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PENTECOSTÉS. </a:t>
            </a:r>
            <a:r>
              <a:rPr lang="es-ES" sz="1600" b="1" dirty="0">
                <a:solidFill>
                  <a:schemeClr val="tx1"/>
                </a:solidFill>
              </a:rPr>
              <a:t>HCH. 2</a:t>
            </a:r>
            <a:endParaRPr lang="es-ES" sz="2800" b="1" dirty="0">
              <a:solidFill>
                <a:schemeClr val="tx1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092DBC4-A70B-4052-9662-18B93F1ED040}"/>
              </a:ext>
            </a:extLst>
          </p:cNvPr>
          <p:cNvCxnSpPr/>
          <p:nvPr/>
        </p:nvCxnSpPr>
        <p:spPr>
          <a:xfrm>
            <a:off x="6360459" y="3532094"/>
            <a:ext cx="717179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17C2446-1257-4CCC-BFF6-3E7EF788ABC3}"/>
              </a:ext>
            </a:extLst>
          </p:cNvPr>
          <p:cNvCxnSpPr>
            <a:cxnSpLocks/>
          </p:cNvCxnSpPr>
          <p:nvPr/>
        </p:nvCxnSpPr>
        <p:spPr>
          <a:xfrm>
            <a:off x="7153835" y="3530975"/>
            <a:ext cx="4849906" cy="156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CCDAC618-4789-4B0F-B4A8-4D4CDAE3DC45}"/>
              </a:ext>
            </a:extLst>
          </p:cNvPr>
          <p:cNvSpPr/>
          <p:nvPr/>
        </p:nvSpPr>
        <p:spPr>
          <a:xfrm rot="1840995">
            <a:off x="6555100" y="4315072"/>
            <a:ext cx="3142123" cy="21947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81C1514-5C83-4175-BE71-8E906C5B5851}"/>
              </a:ext>
            </a:extLst>
          </p:cNvPr>
          <p:cNvSpPr/>
          <p:nvPr/>
        </p:nvSpPr>
        <p:spPr>
          <a:xfrm>
            <a:off x="9533276" y="4926439"/>
            <a:ext cx="2658724" cy="109145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ENSEÑANZAS APOSTÓLICAS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4D8489-4343-4824-B498-01A5ECDCD217}"/>
              </a:ext>
            </a:extLst>
          </p:cNvPr>
          <p:cNvSpPr txBox="1"/>
          <p:nvPr/>
        </p:nvSpPr>
        <p:spPr>
          <a:xfrm>
            <a:off x="385483" y="5928825"/>
            <a:ext cx="5130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2" name="Vista general de diapositiva 21">
                <a:extLst>
                  <a:ext uri="{FF2B5EF4-FFF2-40B4-BE49-F238E27FC236}">
                    <a16:creationId xmlns:a16="http://schemas.microsoft.com/office/drawing/2014/main" id="{80C9D1DA-3E95-4313-833E-A558666DC1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3930138"/>
                  </p:ext>
                </p:extLst>
              </p:nvPr>
            </p:nvGraphicFramePr>
            <p:xfrm>
              <a:off x="10324755" y="6134097"/>
              <a:ext cx="1075765" cy="605118"/>
            </p:xfrm>
            <a:graphic>
              <a:graphicData uri="http://schemas.microsoft.com/office/powerpoint/2016/slidezoom">
                <pslz:sldZm>
                  <pslz:sldZmObj sldId="257" cId="1882483993">
                    <pslz:zmPr id="{7B44393D-ABDB-4111-9FD7-BD606D3CB6E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75765" cy="605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Vista general de diapositiva 2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0C9D1DA-3E95-4313-833E-A558666DC1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24755" y="6134097"/>
                <a:ext cx="1075765" cy="6051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DC667E1-8A0B-4CAA-967E-AFE575349405}"/>
              </a:ext>
            </a:extLst>
          </p:cNvPr>
          <p:cNvCxnSpPr>
            <a:cxnSpLocks/>
          </p:cNvCxnSpPr>
          <p:nvPr/>
        </p:nvCxnSpPr>
        <p:spPr>
          <a:xfrm flipV="1">
            <a:off x="6719047" y="1549441"/>
            <a:ext cx="2573497" cy="187955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Abrir llave 24">
            <a:extLst>
              <a:ext uri="{FF2B5EF4-FFF2-40B4-BE49-F238E27FC236}">
                <a16:creationId xmlns:a16="http://schemas.microsoft.com/office/drawing/2014/main" id="{2A52F2B1-D09F-44F0-83A8-F29463E487EF}"/>
              </a:ext>
            </a:extLst>
          </p:cNvPr>
          <p:cNvSpPr/>
          <p:nvPr/>
        </p:nvSpPr>
        <p:spPr>
          <a:xfrm>
            <a:off x="9367520" y="421343"/>
            <a:ext cx="165756" cy="2173607"/>
          </a:xfrm>
          <a:prstGeom prst="leftBrac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45C2B1C-C62C-4EFA-B1E3-AC618DA99AB9}"/>
              </a:ext>
            </a:extLst>
          </p:cNvPr>
          <p:cNvSpPr txBox="1"/>
          <p:nvPr/>
        </p:nvSpPr>
        <p:spPr>
          <a:xfrm>
            <a:off x="9513475" y="28996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Evangelios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A784F8C-BDCB-4F28-AD90-26714EB3CFD9}"/>
              </a:ext>
            </a:extLst>
          </p:cNvPr>
          <p:cNvSpPr txBox="1"/>
          <p:nvPr/>
        </p:nvSpPr>
        <p:spPr>
          <a:xfrm>
            <a:off x="9513475" y="398844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Epístolas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80BA133-B790-4400-B9D7-7E61B102CF80}"/>
              </a:ext>
            </a:extLst>
          </p:cNvPr>
          <p:cNvSpPr txBox="1"/>
          <p:nvPr/>
        </p:nvSpPr>
        <p:spPr>
          <a:xfrm>
            <a:off x="9472855" y="820369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Cartas Paulinas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878BCD2-30F6-4E51-BBC9-CB012D1C901A}"/>
              </a:ext>
            </a:extLst>
          </p:cNvPr>
          <p:cNvSpPr txBox="1"/>
          <p:nvPr/>
        </p:nvSpPr>
        <p:spPr>
          <a:xfrm>
            <a:off x="9470675" y="1252856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Cartas Generales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2DC0690-AA54-436C-B0F9-2B241440832F}"/>
              </a:ext>
            </a:extLst>
          </p:cNvPr>
          <p:cNvSpPr txBox="1"/>
          <p:nvPr/>
        </p:nvSpPr>
        <p:spPr>
          <a:xfrm>
            <a:off x="9483381" y="1674381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Profecías escatológicas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128B362-2BE6-4190-B1F9-E0598E36CD81}"/>
              </a:ext>
            </a:extLst>
          </p:cNvPr>
          <p:cNvSpPr txBox="1"/>
          <p:nvPr/>
        </p:nvSpPr>
        <p:spPr>
          <a:xfrm>
            <a:off x="9513475" y="2155784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Histórico-Hechos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7F166DF-861B-404D-88B5-5B6F92D8957F}"/>
              </a:ext>
            </a:extLst>
          </p:cNvPr>
          <p:cNvSpPr txBox="1"/>
          <p:nvPr/>
        </p:nvSpPr>
        <p:spPr>
          <a:xfrm rot="19240144">
            <a:off x="6480586" y="2111288"/>
            <a:ext cx="251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100 años Aprox.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C2C9F79-973B-40CA-9A47-AC02AA8A2370}"/>
              </a:ext>
            </a:extLst>
          </p:cNvPr>
          <p:cNvSpPr txBox="1"/>
          <p:nvPr/>
        </p:nvSpPr>
        <p:spPr>
          <a:xfrm>
            <a:off x="7077639" y="2997200"/>
            <a:ext cx="50538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MISMOS PRINCIPIOS, DOCTRINA IG. PRIMV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FD50AF7D-C171-4AF0-9D11-697A40BB27C4}"/>
              </a:ext>
            </a:extLst>
          </p:cNvPr>
          <p:cNvSpPr/>
          <p:nvPr/>
        </p:nvSpPr>
        <p:spPr>
          <a:xfrm>
            <a:off x="8274911" y="3552995"/>
            <a:ext cx="2477128" cy="151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2000 AÑOS Aprox.</a:t>
            </a:r>
          </a:p>
        </p:txBody>
      </p:sp>
    </p:spTree>
    <p:extLst>
      <p:ext uri="{BB962C8B-B14F-4D97-AF65-F5344CB8AC3E}">
        <p14:creationId xmlns:p14="http://schemas.microsoft.com/office/powerpoint/2010/main" val="34304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8" grpId="0" animBg="1"/>
      <p:bldP spid="19" grpId="0" animBg="1"/>
      <p:bldP spid="25" grpId="0" animBg="1"/>
      <p:bldP spid="26" grpId="0"/>
      <p:bldP spid="27" grpId="0"/>
      <p:bldP spid="29" grpId="0"/>
      <p:bldP spid="30" grpId="0"/>
      <p:bldP spid="31" grpId="0"/>
      <p:bldP spid="32" grpId="0"/>
      <p:bldP spid="32" grpId="1"/>
      <p:bldP spid="32" grpId="2"/>
      <p:bldP spid="32" grpId="3"/>
      <p:bldP spid="33" grpId="0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/>
              <a:t>… Pero cuando creyeron a Felipe, que anunciaba el evangelio se bautizaban hombres y mujeres….porque aún no había descendido sobre ninguno de ellos, sino que solamente habían sido bautizados </a:t>
            </a: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nombre de Jesús</a:t>
            </a: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4800" dirty="0"/>
              <a:t> </a:t>
            </a:r>
          </a:p>
          <a:p>
            <a:r>
              <a:rPr lang="es-ES" sz="4800" dirty="0"/>
              <a:t>Hch.8:12-16</a:t>
            </a:r>
            <a:endParaRPr lang="es-ES" sz="123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5880847" y="107577"/>
            <a:ext cx="62035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Felipe a los Samaritanos</a:t>
            </a:r>
          </a:p>
        </p:txBody>
      </p:sp>
    </p:spTree>
    <p:extLst>
      <p:ext uri="{BB962C8B-B14F-4D97-AF65-F5344CB8AC3E}">
        <p14:creationId xmlns:p14="http://schemas.microsoft.com/office/powerpoint/2010/main" val="1266019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/>
              <a:t>De éste dan testimonio todos los profetas, que todos los que en él creyeren, recibirán perdón de pecados por su nombre. </a:t>
            </a:r>
          </a:p>
          <a:p>
            <a:r>
              <a:rPr lang="es-ES" sz="5400" dirty="0"/>
              <a:t>Y mandó bautizarles </a:t>
            </a:r>
            <a:r>
              <a:rPr lang="es-E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nombre del Señor Jesús</a:t>
            </a:r>
            <a:r>
              <a:rPr lang="es-ES" sz="5400" dirty="0"/>
              <a:t>. </a:t>
            </a:r>
            <a:r>
              <a:rPr lang="es-ES" sz="5400" dirty="0" err="1"/>
              <a:t>Hch</a:t>
            </a:r>
            <a:r>
              <a:rPr lang="es-ES" sz="5400" dirty="0"/>
              <a:t>. 10:43;48</a:t>
            </a:r>
            <a:endParaRPr lang="es-ES" sz="1481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Pedro a gentiles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AF5C356-A0C5-491F-A10D-E7F445000CAD}"/>
              </a:ext>
            </a:extLst>
          </p:cNvPr>
          <p:cNvSpPr/>
          <p:nvPr/>
        </p:nvSpPr>
        <p:spPr>
          <a:xfrm>
            <a:off x="5683066" y="324433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10:43 </a:t>
            </a:r>
          </a:p>
        </p:txBody>
      </p:sp>
    </p:spTree>
    <p:extLst>
      <p:ext uri="{BB962C8B-B14F-4D97-AF65-F5344CB8AC3E}">
        <p14:creationId xmlns:p14="http://schemas.microsoft.com/office/powerpoint/2010/main" val="2882814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Aconteció que entre tanto que Apolos estaba en Corinto, Pablo, vino a </a:t>
            </a:r>
            <a:r>
              <a:rPr lang="es-ES" sz="3200" dirty="0" err="1"/>
              <a:t>Efeso</a:t>
            </a:r>
            <a:r>
              <a:rPr lang="es-ES" sz="3200" dirty="0"/>
              <a:t>, y hallando a ciertos discípulos, </a:t>
            </a:r>
            <a:br>
              <a:rPr lang="es-ES" sz="8000" dirty="0"/>
            </a:br>
            <a:r>
              <a:rPr lang="es-ES" sz="3200" dirty="0"/>
              <a:t>les dijo: ¿Recibisteis el Espíritu Santo cuando creísteis? Y ellos le dijeron: Ni siquiera hemos oído si hay Espíritu Santo. </a:t>
            </a:r>
            <a:br>
              <a:rPr lang="es-ES" sz="8000" dirty="0"/>
            </a:br>
            <a:r>
              <a:rPr lang="es-ES" sz="3200" dirty="0"/>
              <a:t>Entonces dijo: ¿En qué, pues, fuisteis bautizados? Ellos dijeron: En el bautismo de Juan. </a:t>
            </a:r>
            <a:br>
              <a:rPr lang="es-ES" sz="8000" dirty="0"/>
            </a:br>
            <a:r>
              <a:rPr lang="es-ES" sz="3200" dirty="0"/>
              <a:t>Dijo Pablo: Juan bautizó con bautismo de arrepentimiento, diciendo al pueblo que creyesen en aquel que vendría después de él, esto es, en Jesús el Cristo.</a:t>
            </a:r>
            <a:br>
              <a:rPr lang="es-ES" sz="8000" dirty="0"/>
            </a:br>
            <a:r>
              <a:rPr lang="es-ES" sz="3200" dirty="0"/>
              <a:t>Cuando oyeron esto, 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fueron bautizados en el nombre del Señor Jesús.</a:t>
            </a:r>
            <a:r>
              <a:rPr lang="es-ES" sz="3200" dirty="0"/>
              <a:t> </a:t>
            </a:r>
            <a:r>
              <a:rPr lang="es-ES" sz="3200" dirty="0" err="1"/>
              <a:t>Hch</a:t>
            </a:r>
            <a:r>
              <a:rPr lang="es-ES" sz="3200" dirty="0"/>
              <a:t>. 19:1-5</a:t>
            </a:r>
            <a:endParaRPr lang="es-ES" sz="307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2492188" y="107577"/>
            <a:ext cx="95922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Ex discípulos de Juan el Bautista por Pablo</a:t>
            </a:r>
          </a:p>
        </p:txBody>
      </p:sp>
    </p:spTree>
    <p:extLst>
      <p:ext uri="{BB962C8B-B14F-4D97-AF65-F5344CB8AC3E}">
        <p14:creationId xmlns:p14="http://schemas.microsoft.com/office/powerpoint/2010/main" val="197123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/>
              <a:t>Quiero decir, que cada uno de vosotros dice: Yo soy de Pablo; y yo de Apolos; y yo de </a:t>
            </a:r>
            <a:r>
              <a:rPr lang="es-ES" sz="4800" dirty="0" err="1"/>
              <a:t>Cefas</a:t>
            </a:r>
            <a:r>
              <a:rPr lang="es-ES" sz="4800" dirty="0"/>
              <a:t>; y yo de Cristo. </a:t>
            </a:r>
            <a:br>
              <a:rPr lang="es-ES" sz="13800" dirty="0"/>
            </a:br>
            <a:r>
              <a:rPr lang="es-ES" sz="4800" dirty="0"/>
              <a:t>¿Acaso está dividido Cristo? ¿Fue crucificado Pablo por vosotros? 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¿O fuisteis bautizados en el nombre de Pablo? </a:t>
            </a:r>
            <a:r>
              <a:rPr lang="es-ES" sz="4800" dirty="0"/>
              <a:t>1 </a:t>
            </a:r>
            <a:r>
              <a:rPr lang="es-ES" sz="4800" dirty="0" err="1"/>
              <a:t>Cor</a:t>
            </a:r>
            <a:r>
              <a:rPr lang="es-ES" sz="4800" dirty="0"/>
              <a:t>. 1:12-13</a:t>
            </a:r>
            <a:endParaRPr lang="es-ES" sz="400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Por Pablo a los Corintios</a:t>
            </a:r>
          </a:p>
        </p:txBody>
      </p:sp>
    </p:spTree>
    <p:extLst>
      <p:ext uri="{BB962C8B-B14F-4D97-AF65-F5344CB8AC3E}">
        <p14:creationId xmlns:p14="http://schemas.microsoft.com/office/powerpoint/2010/main" val="1302523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/>
              <a:t>22:16 Ahora, pues, ¿por qué te detienes? Levántate y bautízate, y lava tus pecados, </a:t>
            </a:r>
            <a:r>
              <a:rPr lang="es-E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invocando su nombre.</a:t>
            </a:r>
            <a:endParaRPr lang="es-ES" sz="40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Pablo por Ananías</a:t>
            </a:r>
          </a:p>
        </p:txBody>
      </p:sp>
    </p:spTree>
    <p:extLst>
      <p:ext uri="{BB962C8B-B14F-4D97-AF65-F5344CB8AC3E}">
        <p14:creationId xmlns:p14="http://schemas.microsoft.com/office/powerpoint/2010/main" val="3212334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376517" y="939637"/>
            <a:ext cx="114389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800" dirty="0"/>
              <a:t>2:7 ¿No blasfeman ellos el buen </a:t>
            </a:r>
            <a:r>
              <a:rPr lang="es-E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nombre que fue invocado sobre vosotros?</a:t>
            </a:r>
            <a:r>
              <a:rPr lang="es-ES" sz="8800" dirty="0"/>
              <a:t> </a:t>
            </a:r>
            <a:endParaRPr lang="es-ES" sz="40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245AE6-6FD7-465F-8359-B43E63DB8119}"/>
              </a:ext>
            </a:extLst>
          </p:cNvPr>
          <p:cNvSpPr txBox="1"/>
          <p:nvPr/>
        </p:nvSpPr>
        <p:spPr>
          <a:xfrm>
            <a:off x="6651811" y="107577"/>
            <a:ext cx="54326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Santiago lo menciona</a:t>
            </a:r>
          </a:p>
        </p:txBody>
      </p:sp>
    </p:spTree>
    <p:extLst>
      <p:ext uri="{BB962C8B-B14F-4D97-AF65-F5344CB8AC3E}">
        <p14:creationId xmlns:p14="http://schemas.microsoft.com/office/powerpoint/2010/main" val="1242267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233082" y="1629919"/>
            <a:ext cx="114389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800" dirty="0"/>
              <a:t>¿Para qué es el bautismo? </a:t>
            </a:r>
            <a:endParaRPr lang="es-ES" sz="40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30330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7EAFF8-7C92-4D9A-9597-955D3466BC4D}"/>
              </a:ext>
            </a:extLst>
          </p:cNvPr>
          <p:cNvSpPr/>
          <p:nvPr/>
        </p:nvSpPr>
        <p:spPr>
          <a:xfrm>
            <a:off x="0" y="0"/>
            <a:ext cx="1143896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4000" dirty="0"/>
              <a:t>¿Para qué es el bautismo? </a:t>
            </a:r>
            <a:endParaRPr lang="es-ES" sz="9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77E11624-19E9-4983-A703-FD9869364853}"/>
              </a:ext>
            </a:extLst>
          </p:cNvPr>
          <p:cNvSpPr/>
          <p:nvPr/>
        </p:nvSpPr>
        <p:spPr>
          <a:xfrm>
            <a:off x="268941" y="1084728"/>
            <a:ext cx="797859" cy="5647766"/>
          </a:xfrm>
          <a:prstGeom prst="leftBrac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2F8F1-2DBB-4756-99F3-4EA2A6CDAFB8}"/>
              </a:ext>
            </a:extLst>
          </p:cNvPr>
          <p:cNvSpPr txBox="1"/>
          <p:nvPr/>
        </p:nvSpPr>
        <p:spPr>
          <a:xfrm>
            <a:off x="1219200" y="1004048"/>
            <a:ext cx="10865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1. PARA PERDÓN DE PECADOS. </a:t>
            </a:r>
            <a:r>
              <a:rPr lang="es-ES" sz="2400" b="1" dirty="0" err="1"/>
              <a:t>Hch</a:t>
            </a:r>
            <a:r>
              <a:rPr lang="es-ES" sz="2400" b="1" dirty="0"/>
              <a:t>. 2:28; 10:43; 22;16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E62782-756B-4743-B48C-08E7F0CAD756}"/>
              </a:ext>
            </a:extLst>
          </p:cNvPr>
          <p:cNvSpPr txBox="1"/>
          <p:nvPr/>
        </p:nvSpPr>
        <p:spPr>
          <a:xfrm>
            <a:off x="1219200" y="1631579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2. PARA SALVACIÓN. Mr. 16:15-16; 1 Pedro 3:21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C63895-EDE1-4876-9AE1-AFFA7782A006}"/>
              </a:ext>
            </a:extLst>
          </p:cNvPr>
          <p:cNvSpPr txBox="1"/>
          <p:nvPr/>
        </p:nvSpPr>
        <p:spPr>
          <a:xfrm>
            <a:off x="1219197" y="2392957"/>
            <a:ext cx="695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3. PARA PERTENECER A CRISTO. 1 Cor.1:10-13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FB3835-2300-486A-BBAD-9C9B84CF0F4F}"/>
              </a:ext>
            </a:extLst>
          </p:cNvPr>
          <p:cNvSpPr txBox="1"/>
          <p:nvPr/>
        </p:nvSpPr>
        <p:spPr>
          <a:xfrm>
            <a:off x="1219197" y="315078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4. PARA SER AÑADIDOS A SU IGLESIA. </a:t>
            </a:r>
            <a:r>
              <a:rPr lang="es-ES" sz="2400" b="1" dirty="0" err="1"/>
              <a:t>Hch</a:t>
            </a:r>
            <a:r>
              <a:rPr lang="es-ES" sz="2400" b="1" dirty="0"/>
              <a:t>. 2:41; 2:47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82CA20-960A-42BF-9E32-C05BB27E3223}"/>
              </a:ext>
            </a:extLst>
          </p:cNvPr>
          <p:cNvSpPr txBox="1"/>
          <p:nvPr/>
        </p:nvSpPr>
        <p:spPr>
          <a:xfrm>
            <a:off x="1219197" y="3908611"/>
            <a:ext cx="1120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5. PARA IDENTIFICARNOS CON LA OBRA DE CRISTO EN EL CALVARIO. </a:t>
            </a:r>
            <a:r>
              <a:rPr lang="es-ES" sz="2000" b="1" dirty="0"/>
              <a:t>Rom.6:1-6</a:t>
            </a:r>
            <a:endParaRPr lang="es-ES" sz="24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1C3E5CA-A477-4F87-A1E8-D4D3FAE39F31}"/>
              </a:ext>
            </a:extLst>
          </p:cNvPr>
          <p:cNvSpPr txBox="1"/>
          <p:nvPr/>
        </p:nvSpPr>
        <p:spPr>
          <a:xfrm>
            <a:off x="1219197" y="4709640"/>
            <a:ext cx="10219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6. PARA IDENTIFICARNOS CON LA OBRA DE CRISTO EN EL CALVARIO. </a:t>
            </a:r>
            <a:r>
              <a:rPr lang="es-ES" sz="2400" b="1" dirty="0" err="1"/>
              <a:t>Rom</a:t>
            </a:r>
            <a:r>
              <a:rPr lang="es-ES" sz="2400" b="1" dirty="0"/>
              <a:t>. 6:1-6; Col. 2:8-13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B50A15-CC14-4495-B492-713E5A7F1371}"/>
              </a:ext>
            </a:extLst>
          </p:cNvPr>
          <p:cNvSpPr txBox="1"/>
          <p:nvPr/>
        </p:nvSpPr>
        <p:spPr>
          <a:xfrm>
            <a:off x="1219198" y="5982177"/>
            <a:ext cx="1021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7. PARA PERTENECER AL PUEBLO DEL NOMBRE DE DIOS. </a:t>
            </a:r>
            <a:r>
              <a:rPr lang="es-ES" sz="2400" b="1" dirty="0" err="1"/>
              <a:t>Hch</a:t>
            </a:r>
            <a:r>
              <a:rPr lang="es-ES" sz="2400" b="1" dirty="0"/>
              <a:t>. 15:7-18</a:t>
            </a:r>
          </a:p>
        </p:txBody>
      </p:sp>
    </p:spTree>
    <p:extLst>
      <p:ext uri="{BB962C8B-B14F-4D97-AF65-F5344CB8AC3E}">
        <p14:creationId xmlns:p14="http://schemas.microsoft.com/office/powerpoint/2010/main" val="35068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900F8-2B6C-4210-BD83-0AA2A95C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romo-nueva serie">
            <a:hlinkClick r:id="" action="ppaction://media"/>
            <a:extLst>
              <a:ext uri="{FF2B5EF4-FFF2-40B4-BE49-F238E27FC236}">
                <a16:creationId xmlns:a16="http://schemas.microsoft.com/office/drawing/2014/main" id="{BCBE0E77-6ED4-4FAC-9351-8A71286A54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7263"/>
          </a:xfrm>
        </p:spPr>
      </p:pic>
    </p:spTree>
    <p:extLst>
      <p:ext uri="{BB962C8B-B14F-4D97-AF65-F5344CB8AC3E}">
        <p14:creationId xmlns:p14="http://schemas.microsoft.com/office/powerpoint/2010/main" val="34783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232B34-A072-4999-AD61-DAB5B6DDF712}"/>
              </a:ext>
            </a:extLst>
          </p:cNvPr>
          <p:cNvSpPr txBox="1"/>
          <p:nvPr/>
        </p:nvSpPr>
        <p:spPr>
          <a:xfrm>
            <a:off x="408681" y="1590346"/>
            <a:ext cx="462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/>
              <a:t>BAUTIZAR</a:t>
            </a: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C33E5E4D-67A8-4FAC-B599-6CB6242F8391}"/>
              </a:ext>
            </a:extLst>
          </p:cNvPr>
          <p:cNvSpPr/>
          <p:nvPr/>
        </p:nvSpPr>
        <p:spPr>
          <a:xfrm>
            <a:off x="4549745" y="1159632"/>
            <a:ext cx="667680" cy="4266294"/>
          </a:xfrm>
          <a:prstGeom prst="leftBrac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3A4D51-BB0C-486E-A1D0-28F78144944B}"/>
              </a:ext>
            </a:extLst>
          </p:cNvPr>
          <p:cNvSpPr txBox="1"/>
          <p:nvPr/>
        </p:nvSpPr>
        <p:spPr>
          <a:xfrm>
            <a:off x="1490377" y="3692151"/>
            <a:ext cx="2635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/>
              <a:t>bapto</a:t>
            </a:r>
            <a:endParaRPr lang="es-ES" sz="5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781A10-273D-42D6-9AE2-F98BA26C318D}"/>
              </a:ext>
            </a:extLst>
          </p:cNvPr>
          <p:cNvSpPr txBox="1"/>
          <p:nvPr/>
        </p:nvSpPr>
        <p:spPr>
          <a:xfrm>
            <a:off x="5157106" y="1309565"/>
            <a:ext cx="6626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/>
              <a:t>SUMERGIR </a:t>
            </a:r>
            <a:r>
              <a:rPr lang="es-ES" sz="4800" b="1" dirty="0">
                <a:highlight>
                  <a:srgbClr val="FFFF00"/>
                </a:highlight>
              </a:rPr>
              <a:t>PARA TEÑIR </a:t>
            </a:r>
            <a:r>
              <a:rPr lang="es-ES" sz="4800" dirty="0"/>
              <a:t>LAS TELAS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A5618A-97F2-4490-9391-F1BD868B3D94}"/>
              </a:ext>
            </a:extLst>
          </p:cNvPr>
          <p:cNvSpPr txBox="1"/>
          <p:nvPr/>
        </p:nvSpPr>
        <p:spPr>
          <a:xfrm>
            <a:off x="5450540" y="4153816"/>
            <a:ext cx="6024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SUMERGIR O </a:t>
            </a:r>
            <a:r>
              <a:rPr lang="es-ES" sz="3600" b="1" dirty="0">
                <a:highlight>
                  <a:srgbClr val="FFFF00"/>
                </a:highlight>
              </a:rPr>
              <a:t>CAUSAR LA MUERTE </a:t>
            </a:r>
            <a:r>
              <a:rPr lang="es-ES" sz="3600" dirty="0"/>
              <a:t>POR AHOGAMIENTO O UNDIMIENTO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E1685883-E101-48FE-83FD-EEFD56768AEC}"/>
              </a:ext>
            </a:extLst>
          </p:cNvPr>
          <p:cNvSpPr/>
          <p:nvPr/>
        </p:nvSpPr>
        <p:spPr>
          <a:xfrm rot="5556278">
            <a:off x="2321969" y="2976773"/>
            <a:ext cx="799212" cy="632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8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DD4B597-1780-4477-A715-7DCA5B916E3A}"/>
              </a:ext>
            </a:extLst>
          </p:cNvPr>
          <p:cNvSpPr/>
          <p:nvPr/>
        </p:nvSpPr>
        <p:spPr>
          <a:xfrm>
            <a:off x="120748" y="1657581"/>
            <a:ext cx="1220077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dirty="0">
                <a:solidFill>
                  <a:srgbClr val="000000"/>
                </a:solidFill>
                <a:latin typeface="Verdana" panose="020B0604030504040204" pitchFamily="34" charset="0"/>
              </a:rPr>
              <a:t>un Señor, una fe, un bautismo,</a:t>
            </a:r>
          </a:p>
          <a:p>
            <a:r>
              <a:rPr lang="es-ES" sz="6000" dirty="0">
                <a:solidFill>
                  <a:srgbClr val="000000"/>
                </a:solidFill>
                <a:latin typeface="Verdana" panose="020B0604030504040204" pitchFamily="34" charset="0"/>
              </a:rPr>
              <a:t>Ef. 4:5  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443309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3F3E896-0018-4B6B-ABE2-86CB65A16A8B}"/>
              </a:ext>
            </a:extLst>
          </p:cNvPr>
          <p:cNvSpPr/>
          <p:nvPr/>
        </p:nvSpPr>
        <p:spPr>
          <a:xfrm>
            <a:off x="98610" y="331711"/>
            <a:ext cx="1209339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200" dirty="0">
                <a:solidFill>
                  <a:srgbClr val="000000"/>
                </a:solidFill>
                <a:latin typeface="Verdana" panose="020B0604030504040204" pitchFamily="34" charset="0"/>
              </a:rPr>
              <a:t>Y en ningún otro hay salvación; porque </a:t>
            </a:r>
            <a:r>
              <a:rPr lang="es-E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</a:rPr>
              <a:t>no hay otro nombre </a:t>
            </a:r>
            <a:r>
              <a:rPr lang="es-ES" sz="7200" dirty="0">
                <a:solidFill>
                  <a:srgbClr val="000000"/>
                </a:solidFill>
                <a:latin typeface="Verdana" panose="020B0604030504040204" pitchFamily="34" charset="0"/>
              </a:rPr>
              <a:t>bajo el cielo, dado a los hombres, en que podamos ser salvos. </a:t>
            </a:r>
            <a:r>
              <a:rPr lang="es-ES" sz="2800" dirty="0" err="1">
                <a:solidFill>
                  <a:srgbClr val="000000"/>
                </a:solidFill>
                <a:latin typeface="Verdana" panose="020B0604030504040204" pitchFamily="34" charset="0"/>
              </a:rPr>
              <a:t>Hch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 4:12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4127089471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E354E7E-83A4-442F-AC6E-9FCE7620A3CB}"/>
              </a:ext>
            </a:extLst>
          </p:cNvPr>
          <p:cNvSpPr/>
          <p:nvPr/>
        </p:nvSpPr>
        <p:spPr>
          <a:xfrm>
            <a:off x="0" y="349623"/>
            <a:ext cx="1236232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Y perseveraban </a:t>
            </a:r>
            <a:r>
              <a:rPr lang="es-ES" sz="6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</a:rPr>
              <a:t>en la doctrina de los apóstoles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, en la comunión unos con otros, en el partimiento del pan y en las oraciones.</a:t>
            </a:r>
          </a:p>
          <a:p>
            <a:pPr algn="r"/>
            <a:r>
              <a:rPr lang="es-ES" sz="4000" dirty="0" err="1">
                <a:solidFill>
                  <a:srgbClr val="000000"/>
                </a:solidFill>
                <a:latin typeface="Verdana" panose="020B0604030504040204" pitchFamily="34" charset="0"/>
              </a:rPr>
              <a:t>Hch</a:t>
            </a:r>
            <a:r>
              <a:rPr lang="es-ES" sz="4000" dirty="0">
                <a:solidFill>
                  <a:srgbClr val="000000"/>
                </a:solidFill>
                <a:latin typeface="Verdana" panose="020B0604030504040204" pitchFamily="34" charset="0"/>
              </a:rPr>
              <a:t>. 2:42</a:t>
            </a:r>
            <a:endParaRPr lang="es-ES" sz="4000" dirty="0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1191C686-A806-490D-9C68-C4EDF044C6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1105517"/>
                  </p:ext>
                </p:extLst>
              </p:nvPr>
            </p:nvGraphicFramePr>
            <p:xfrm>
              <a:off x="913403" y="5674139"/>
              <a:ext cx="1641538" cy="923365"/>
            </p:xfrm>
            <a:graphic>
              <a:graphicData uri="http://schemas.microsoft.com/office/powerpoint/2016/slidezoom">
                <pslz:sldZm>
                  <pslz:sldZmObj sldId="256" cId="3430440833">
                    <pslz:zmPr id="{3C19E371-EEA0-4029-9D71-BF1294D1F30D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1538" cy="9233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Vista general de diapositiva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91C686-A806-490D-9C68-C4EDF044C6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3403" y="5674139"/>
                <a:ext cx="1641538" cy="9233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483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D25659-83B8-4809-AB24-04149400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1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629DE5-E4C3-4645-92FB-D4369FD93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9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8C4001-DFC2-4448-B2D2-2B468FD5EBEA}"/>
              </a:ext>
            </a:extLst>
          </p:cNvPr>
          <p:cNvSpPr/>
          <p:nvPr/>
        </p:nvSpPr>
        <p:spPr>
          <a:xfrm>
            <a:off x="914399" y="1074509"/>
            <a:ext cx="101301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6000" dirty="0">
                <a:solidFill>
                  <a:srgbClr val="000000"/>
                </a:solidFill>
                <a:latin typeface="Verdana" panose="020B0604030504040204" pitchFamily="34" charset="0"/>
              </a:rPr>
              <a:t>  </a:t>
            </a:r>
            <a:r>
              <a:rPr lang="es-ES" sz="6000" i="1" dirty="0">
                <a:solidFill>
                  <a:srgbClr val="000000"/>
                </a:solidFill>
                <a:latin typeface="Verdana" panose="020B0604030504040204" pitchFamily="34" charset="0"/>
              </a:rPr>
              <a:t>Y todo aquel que </a:t>
            </a:r>
            <a:r>
              <a:rPr lang="es-ES" sz="6000" b="1" i="1" dirty="0">
                <a:solidFill>
                  <a:srgbClr val="000000"/>
                </a:solidFill>
                <a:latin typeface="Verdana" panose="020B0604030504040204" pitchFamily="34" charset="0"/>
              </a:rPr>
              <a:t>invocare</a:t>
            </a:r>
            <a:r>
              <a:rPr lang="es-ES" sz="6000" i="1" dirty="0">
                <a:solidFill>
                  <a:srgbClr val="000000"/>
                </a:solidFill>
                <a:latin typeface="Verdana" panose="020B0604030504040204" pitchFamily="34" charset="0"/>
              </a:rPr>
              <a:t> el </a:t>
            </a:r>
            <a:r>
              <a:rPr lang="es-ES" sz="6000" b="1" i="1" dirty="0">
                <a:solidFill>
                  <a:srgbClr val="000000"/>
                </a:solidFill>
                <a:latin typeface="Verdana" panose="020B0604030504040204" pitchFamily="34" charset="0"/>
              </a:rPr>
              <a:t>nombre del Señor</a:t>
            </a:r>
            <a:r>
              <a:rPr lang="es-ES" sz="6000" i="1" dirty="0">
                <a:solidFill>
                  <a:srgbClr val="000000"/>
                </a:solidFill>
                <a:latin typeface="Verdana" panose="020B0604030504040204" pitchFamily="34" charset="0"/>
              </a:rPr>
              <a:t>, será salvo</a:t>
            </a:r>
            <a:r>
              <a:rPr lang="es-ES" sz="60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algn="just"/>
            <a:endParaRPr lang="es-ES" sz="6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r"/>
            <a:r>
              <a:rPr lang="es-ES" sz="60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6000" dirty="0">
                <a:solidFill>
                  <a:srgbClr val="000000"/>
                </a:solidFill>
                <a:latin typeface="Verdana" panose="020B0604030504040204" pitchFamily="34" charset="0"/>
              </a:rPr>
              <a:t> 2:21 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66933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8C4001-DFC2-4448-B2D2-2B468FD5EBEA}"/>
              </a:ext>
            </a:extLst>
          </p:cNvPr>
          <p:cNvSpPr/>
          <p:nvPr/>
        </p:nvSpPr>
        <p:spPr>
          <a:xfrm>
            <a:off x="143435" y="88392"/>
            <a:ext cx="11779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  </a:t>
            </a:r>
            <a:r>
              <a:rPr lang="es-ES" sz="3600" i="1" dirty="0">
                <a:solidFill>
                  <a:srgbClr val="000000"/>
                </a:solidFill>
                <a:latin typeface="Verdana" panose="020B0604030504040204" pitchFamily="34" charset="0"/>
              </a:rPr>
              <a:t>Y todo aquel que </a:t>
            </a:r>
            <a:r>
              <a:rPr lang="es-ES" sz="3600" b="1" i="1" dirty="0">
                <a:solidFill>
                  <a:srgbClr val="000000"/>
                </a:solidFill>
                <a:latin typeface="Verdana" panose="020B0604030504040204" pitchFamily="34" charset="0"/>
              </a:rPr>
              <a:t>invocare</a:t>
            </a:r>
            <a:r>
              <a:rPr lang="es-ES" sz="3600" i="1" dirty="0">
                <a:solidFill>
                  <a:srgbClr val="000000"/>
                </a:solidFill>
                <a:latin typeface="Verdana" panose="020B0604030504040204" pitchFamily="34" charset="0"/>
              </a:rPr>
              <a:t> el </a:t>
            </a:r>
            <a:r>
              <a:rPr lang="es-ES" sz="3600" b="1" i="1" dirty="0">
                <a:solidFill>
                  <a:srgbClr val="000000"/>
                </a:solidFill>
                <a:latin typeface="Verdana" panose="020B0604030504040204" pitchFamily="34" charset="0"/>
              </a:rPr>
              <a:t>nombre del Señor</a:t>
            </a:r>
            <a:r>
              <a:rPr lang="es-ES" sz="3600" i="1" dirty="0">
                <a:solidFill>
                  <a:srgbClr val="000000"/>
                </a:solidFill>
                <a:latin typeface="Verdana" panose="020B0604030504040204" pitchFamily="34" charset="0"/>
              </a:rPr>
              <a:t>, será salvo</a:t>
            </a:r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algn="just"/>
            <a:endParaRPr lang="es-ES" sz="3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r"/>
            <a:r>
              <a:rPr lang="es-ES" sz="36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3600" dirty="0">
                <a:solidFill>
                  <a:srgbClr val="000000"/>
                </a:solidFill>
                <a:latin typeface="Verdana" panose="020B0604030504040204" pitchFamily="34" charset="0"/>
              </a:rPr>
              <a:t> 2:21 </a:t>
            </a:r>
            <a:endParaRPr lang="es-ES" sz="36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2536714-0B7F-411E-9CD3-8B930D044893}"/>
              </a:ext>
            </a:extLst>
          </p:cNvPr>
          <p:cNvSpPr/>
          <p:nvPr/>
        </p:nvSpPr>
        <p:spPr>
          <a:xfrm>
            <a:off x="125509" y="2725268"/>
            <a:ext cx="11851341" cy="3496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s-ES" sz="4400" dirty="0"/>
              <a:t>¿Cuál es el </a:t>
            </a:r>
            <a:r>
              <a:rPr lang="es-ES" sz="4400" dirty="0">
                <a:hlinkClick r:id="rId2" action="ppaction://hlinksldjump"/>
              </a:rPr>
              <a:t>nombre</a:t>
            </a:r>
            <a:r>
              <a:rPr lang="es-ES" sz="4400" dirty="0"/>
              <a:t> que se debe invocar para ser salvos?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s-ES" sz="4400" dirty="0"/>
              <a:t>¿En qué </a:t>
            </a:r>
            <a:r>
              <a:rPr lang="es-ES" sz="4400" dirty="0">
                <a:hlinkClick r:id="rId3" action="ppaction://hlinksldjump"/>
              </a:rPr>
              <a:t>momento</a:t>
            </a:r>
            <a:r>
              <a:rPr lang="es-ES" sz="4400" dirty="0"/>
              <a:t> se invoca ese nombre para ser salvos?</a:t>
            </a:r>
          </a:p>
        </p:txBody>
      </p:sp>
    </p:spTree>
    <p:extLst>
      <p:ext uri="{BB962C8B-B14F-4D97-AF65-F5344CB8AC3E}">
        <p14:creationId xmlns:p14="http://schemas.microsoft.com/office/powerpoint/2010/main" val="33585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2D6D446-38C1-4C5D-ACC6-2FBFC1BB77A8}"/>
              </a:ext>
            </a:extLst>
          </p:cNvPr>
          <p:cNvSpPr/>
          <p:nvPr/>
        </p:nvSpPr>
        <p:spPr>
          <a:xfrm>
            <a:off x="170329" y="179294"/>
            <a:ext cx="11860305" cy="600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>
                <a:solidFill>
                  <a:srgbClr val="000000"/>
                </a:solidFill>
                <a:latin typeface="Verdana" panose="020B0604030504040204" pitchFamily="34" charset="0"/>
              </a:rPr>
              <a:t>Este </a:t>
            </a:r>
            <a:r>
              <a:rPr lang="es-ES" sz="4800" b="1" dirty="0">
                <a:solidFill>
                  <a:srgbClr val="000000"/>
                </a:solidFill>
                <a:latin typeface="Verdana" panose="020B0604030504040204" pitchFamily="34" charset="0"/>
              </a:rPr>
              <a:t>Jesús</a:t>
            </a:r>
            <a:r>
              <a:rPr lang="es-ES" sz="4800" dirty="0">
                <a:solidFill>
                  <a:srgbClr val="000000"/>
                </a:solidFill>
                <a:latin typeface="Verdana" panose="020B0604030504040204" pitchFamily="34" charset="0"/>
              </a:rPr>
              <a:t> es la piedra reprobada por vosotros los edificadores, la cual ha venido a ser cabeza del ángulo.</a:t>
            </a:r>
            <a:br>
              <a:rPr lang="es-ES" sz="4800" dirty="0"/>
            </a:br>
            <a:r>
              <a:rPr lang="es-ES" sz="4800" u="sng" dirty="0">
                <a:solidFill>
                  <a:srgbClr val="000000"/>
                </a:solidFill>
                <a:latin typeface="Verdana" panose="020B0604030504040204" pitchFamily="34" charset="0"/>
              </a:rPr>
              <a:t>Y en ningún otro hay </a:t>
            </a:r>
            <a:r>
              <a:rPr lang="es-ES" sz="48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salvación</a:t>
            </a:r>
            <a:r>
              <a:rPr lang="es-ES" sz="4800" dirty="0">
                <a:solidFill>
                  <a:srgbClr val="000000"/>
                </a:solidFill>
                <a:latin typeface="Verdana" panose="020B0604030504040204" pitchFamily="34" charset="0"/>
              </a:rPr>
              <a:t>; porque </a:t>
            </a:r>
            <a:r>
              <a:rPr lang="es-ES" sz="4800" b="1" dirty="0">
                <a:solidFill>
                  <a:srgbClr val="000000"/>
                </a:solidFill>
                <a:latin typeface="Verdana" panose="020B0604030504040204" pitchFamily="34" charset="0"/>
              </a:rPr>
              <a:t>no hay otro nombre </a:t>
            </a:r>
            <a:r>
              <a:rPr lang="es-ES" sz="4800" dirty="0">
                <a:solidFill>
                  <a:srgbClr val="000000"/>
                </a:solidFill>
                <a:latin typeface="Verdana" panose="020B0604030504040204" pitchFamily="34" charset="0"/>
              </a:rPr>
              <a:t>bajo el cielo, dado a los hombres, en que podamos ser salvos.</a:t>
            </a:r>
          </a:p>
          <a:p>
            <a:pPr algn="r"/>
            <a:r>
              <a:rPr lang="es-ES" sz="48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4800" dirty="0">
                <a:solidFill>
                  <a:srgbClr val="000000"/>
                </a:solidFill>
                <a:latin typeface="Verdana" panose="020B0604030504040204" pitchFamily="34" charset="0"/>
              </a:rPr>
              <a:t> 4:11-12</a:t>
            </a:r>
            <a:endParaRPr lang="es-ES" sz="4800" dirty="0"/>
          </a:p>
        </p:txBody>
      </p:sp>
      <p:sp>
        <p:nvSpPr>
          <p:cNvPr id="3" name="Flecha: a la derecha 2">
            <a:hlinkClick r:id="rId2" action="ppaction://hlinksldjump"/>
            <a:extLst>
              <a:ext uri="{FF2B5EF4-FFF2-40B4-BE49-F238E27FC236}">
                <a16:creationId xmlns:a16="http://schemas.microsoft.com/office/drawing/2014/main" id="{63C85C82-2488-4CE4-B5EB-762A8F7D008C}"/>
              </a:ext>
            </a:extLst>
          </p:cNvPr>
          <p:cNvSpPr/>
          <p:nvPr/>
        </p:nvSpPr>
        <p:spPr>
          <a:xfrm>
            <a:off x="376518" y="5844988"/>
            <a:ext cx="1272988" cy="89647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26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a la derecha 1">
            <a:hlinkClick r:id="rId2" action="ppaction://hlinksldjump"/>
            <a:extLst>
              <a:ext uri="{FF2B5EF4-FFF2-40B4-BE49-F238E27FC236}">
                <a16:creationId xmlns:a16="http://schemas.microsoft.com/office/drawing/2014/main" id="{7383082A-6D9D-43B8-8083-B7D5E5EC2364}"/>
              </a:ext>
            </a:extLst>
          </p:cNvPr>
          <p:cNvSpPr/>
          <p:nvPr/>
        </p:nvSpPr>
        <p:spPr>
          <a:xfrm>
            <a:off x="376518" y="5844988"/>
            <a:ext cx="1272988" cy="89647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13F040-E486-425F-A78E-4C3D78521A1F}"/>
              </a:ext>
            </a:extLst>
          </p:cNvPr>
          <p:cNvSpPr/>
          <p:nvPr/>
        </p:nvSpPr>
        <p:spPr>
          <a:xfrm>
            <a:off x="152400" y="259994"/>
            <a:ext cx="118065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Ahora, pues, ¿por qué te detienes? Levántate y </a:t>
            </a:r>
            <a:r>
              <a:rPr lang="es-ES" sz="6600" u="sng" dirty="0">
                <a:solidFill>
                  <a:srgbClr val="000000"/>
                </a:solidFill>
                <a:latin typeface="Verdana" panose="020B0604030504040204" pitchFamily="34" charset="0"/>
              </a:rPr>
              <a:t>bautízate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s-ES" sz="6600" u="sng" dirty="0">
                <a:solidFill>
                  <a:srgbClr val="000000"/>
                </a:solidFill>
                <a:latin typeface="Verdana" panose="020B0604030504040204" pitchFamily="34" charset="0"/>
              </a:rPr>
              <a:t>y lava tus pecados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s-ES" sz="6600" b="1" dirty="0">
                <a:solidFill>
                  <a:srgbClr val="000000"/>
                </a:solidFill>
                <a:latin typeface="Verdana" panose="020B0604030504040204" pitchFamily="34" charset="0"/>
              </a:rPr>
              <a:t>invocando su nombre.</a:t>
            </a:r>
          </a:p>
          <a:p>
            <a:pPr algn="r"/>
            <a:r>
              <a:rPr lang="es-ES" sz="66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6600" dirty="0">
                <a:solidFill>
                  <a:srgbClr val="000000"/>
                </a:solidFill>
                <a:latin typeface="Verdana" panose="020B0604030504040204" pitchFamily="34" charset="0"/>
              </a:rPr>
              <a:t> 22:16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217632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C6AE7-ACE9-412F-A401-323290E3998B}"/>
              </a:ext>
            </a:extLst>
          </p:cNvPr>
          <p:cNvSpPr txBox="1"/>
          <p:nvPr/>
        </p:nvSpPr>
        <p:spPr>
          <a:xfrm>
            <a:off x="71718" y="53792"/>
            <a:ext cx="12003741" cy="5232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ESTÁ CLARO QUE EL NOMBRE ERA INVOCADO AL MOMENTO DE SER BAUTIZADO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E1422CE-95C4-4BA7-99B4-C639D4E327E3}"/>
              </a:ext>
            </a:extLst>
          </p:cNvPr>
          <p:cNvSpPr/>
          <p:nvPr/>
        </p:nvSpPr>
        <p:spPr>
          <a:xfrm>
            <a:off x="242047" y="1005273"/>
            <a:ext cx="6983505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0000"/>
                </a:solidFill>
                <a:latin typeface="Verdana" panose="020B0604030504040204" pitchFamily="34" charset="0"/>
              </a:rPr>
              <a:t>De éste dan testimonio todos los profetas, que todos los que en él creyeren, recibirán </a:t>
            </a:r>
            <a:r>
              <a:rPr lang="es-E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perdón de pecados por su nombre</a:t>
            </a:r>
            <a:r>
              <a:rPr lang="es-ES" sz="2400" dirty="0">
                <a:solidFill>
                  <a:srgbClr val="000000"/>
                </a:solidFill>
                <a:latin typeface="Verdana" panose="020B0604030504040204" pitchFamily="34" charset="0"/>
              </a:rPr>
              <a:t>. </a:t>
            </a:r>
          </a:p>
          <a:p>
            <a:r>
              <a:rPr lang="es-ES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2400" dirty="0">
                <a:solidFill>
                  <a:srgbClr val="000000"/>
                </a:solidFill>
                <a:latin typeface="Verdana" panose="020B0604030504040204" pitchFamily="34" charset="0"/>
              </a:rPr>
              <a:t> 10:43</a:t>
            </a:r>
            <a:endParaRPr lang="es-ES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C447EB-2234-4A4C-9BB2-5C59A1004695}"/>
              </a:ext>
            </a:extLst>
          </p:cNvPr>
          <p:cNvSpPr/>
          <p:nvPr/>
        </p:nvSpPr>
        <p:spPr>
          <a:xfrm>
            <a:off x="5262282" y="2967335"/>
            <a:ext cx="6535271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Mientras aún hablaba Pedro estas palabras, el Espíritu Santo cayó sobre todos los que oían el discurso </a:t>
            </a:r>
            <a:r>
              <a:rPr lang="es-ES" sz="28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2800" dirty="0">
                <a:solidFill>
                  <a:srgbClr val="000000"/>
                </a:solidFill>
                <a:latin typeface="Verdana" panose="020B0604030504040204" pitchFamily="34" charset="0"/>
              </a:rPr>
              <a:t> 10:44</a:t>
            </a:r>
            <a:endParaRPr lang="es-ES" sz="28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8B0CDE-38CB-41D7-B0D5-F6220BA228AE}"/>
              </a:ext>
            </a:extLst>
          </p:cNvPr>
          <p:cNvSpPr/>
          <p:nvPr/>
        </p:nvSpPr>
        <p:spPr>
          <a:xfrm>
            <a:off x="170329" y="5239436"/>
            <a:ext cx="8579223" cy="107721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000000"/>
                </a:solidFill>
                <a:latin typeface="Verdana" panose="020B0604030504040204" pitchFamily="34" charset="0"/>
              </a:rPr>
              <a:t>Y mandó bautizarles </a:t>
            </a:r>
            <a:r>
              <a:rPr lang="es-ES" sz="3200" b="1" dirty="0">
                <a:solidFill>
                  <a:srgbClr val="000000"/>
                </a:solidFill>
                <a:latin typeface="Verdana" panose="020B0604030504040204" pitchFamily="34" charset="0"/>
              </a:rPr>
              <a:t>en el nombre del Señor Jesús</a:t>
            </a:r>
            <a:r>
              <a:rPr lang="es-ES" sz="32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es-ES" sz="3200" dirty="0" err="1">
                <a:solidFill>
                  <a:srgbClr val="000000"/>
                </a:solidFill>
                <a:latin typeface="Verdana" panose="020B0604030504040204" pitchFamily="34" charset="0"/>
              </a:rPr>
              <a:t>Actes</a:t>
            </a:r>
            <a:r>
              <a:rPr lang="es-ES" sz="3200" dirty="0">
                <a:solidFill>
                  <a:srgbClr val="000000"/>
                </a:solidFill>
                <a:latin typeface="Verdana" panose="020B0604030504040204" pitchFamily="34" charset="0"/>
              </a:rPr>
              <a:t> 10:48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66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Retrospección</Template>
  <TotalTime>260</TotalTime>
  <Words>1626</Words>
  <Application>Microsoft Macintosh PowerPoint</Application>
  <PresentationFormat>Panorámica</PresentationFormat>
  <Paragraphs>138</Paragraphs>
  <Slides>44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Corbel</vt:lpstr>
      <vt:lpstr>Verdana</vt:lpstr>
      <vt:lpstr>Wingdings</vt:lpstr>
      <vt:lpstr>Retrospección</vt:lpstr>
      <vt:lpstr>Presentación de PowerPoint</vt:lpstr>
      <vt:lpstr>Presentación de PowerPoint</vt:lpstr>
      <vt:lpstr>LA IDENTIDAD DE DIOS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Flores</dc:creator>
  <cp:lastModifiedBy>Microsoft Office User</cp:lastModifiedBy>
  <cp:revision>19</cp:revision>
  <dcterms:created xsi:type="dcterms:W3CDTF">2019-11-10T04:01:37Z</dcterms:created>
  <dcterms:modified xsi:type="dcterms:W3CDTF">2025-03-29T00:10:38Z</dcterms:modified>
</cp:coreProperties>
</file>