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56" r:id="rId3"/>
    <p:sldMasterId id="2147483785" r:id="rId4"/>
    <p:sldMasterId id="2147483803" r:id="rId5"/>
    <p:sldMasterId id="2147483821" r:id="rId6"/>
  </p:sldMasterIdLst>
  <p:notesMasterIdLst>
    <p:notesMasterId r:id="rId74"/>
  </p:notesMasterIdLst>
  <p:sldIdLst>
    <p:sldId id="300" r:id="rId7"/>
    <p:sldId id="301" r:id="rId8"/>
    <p:sldId id="262" r:id="rId9"/>
    <p:sldId id="303" r:id="rId10"/>
    <p:sldId id="304" r:id="rId11"/>
    <p:sldId id="310" r:id="rId12"/>
    <p:sldId id="311" r:id="rId13"/>
    <p:sldId id="312" r:id="rId14"/>
    <p:sldId id="313" r:id="rId15"/>
    <p:sldId id="314" r:id="rId16"/>
    <p:sldId id="315" r:id="rId17"/>
    <p:sldId id="279" r:id="rId18"/>
    <p:sldId id="367" r:id="rId19"/>
    <p:sldId id="317" r:id="rId20"/>
    <p:sldId id="319" r:id="rId21"/>
    <p:sldId id="320" r:id="rId22"/>
    <p:sldId id="333" r:id="rId23"/>
    <p:sldId id="334" r:id="rId24"/>
    <p:sldId id="318" r:id="rId25"/>
    <p:sldId id="366" r:id="rId26"/>
    <p:sldId id="271" r:id="rId27"/>
    <p:sldId id="321" r:id="rId28"/>
    <p:sldId id="322" r:id="rId29"/>
    <p:sldId id="323" r:id="rId30"/>
    <p:sldId id="324" r:id="rId31"/>
    <p:sldId id="326" r:id="rId32"/>
    <p:sldId id="325" r:id="rId33"/>
    <p:sldId id="327" r:id="rId34"/>
    <p:sldId id="256" r:id="rId35"/>
    <p:sldId id="328" r:id="rId36"/>
    <p:sldId id="329" r:id="rId37"/>
    <p:sldId id="330" r:id="rId38"/>
    <p:sldId id="331" r:id="rId39"/>
    <p:sldId id="259" r:id="rId40"/>
    <p:sldId id="332" r:id="rId41"/>
    <p:sldId id="335" r:id="rId42"/>
    <p:sldId id="338" r:id="rId43"/>
    <p:sldId id="339" r:id="rId44"/>
    <p:sldId id="340" r:id="rId45"/>
    <p:sldId id="341" r:id="rId46"/>
    <p:sldId id="336" r:id="rId47"/>
    <p:sldId id="337" r:id="rId48"/>
    <p:sldId id="281" r:id="rId49"/>
    <p:sldId id="343" r:id="rId50"/>
    <p:sldId id="344" r:id="rId51"/>
    <p:sldId id="345" r:id="rId52"/>
    <p:sldId id="346" r:id="rId53"/>
    <p:sldId id="368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7" r:id="rId64"/>
    <p:sldId id="356" r:id="rId65"/>
    <p:sldId id="358" r:id="rId66"/>
    <p:sldId id="359" r:id="rId67"/>
    <p:sldId id="360" r:id="rId68"/>
    <p:sldId id="361" r:id="rId69"/>
    <p:sldId id="362" r:id="rId70"/>
    <p:sldId id="371" r:id="rId71"/>
    <p:sldId id="372" r:id="rId72"/>
    <p:sldId id="373" r:id="rId7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8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F3A0E-B7A6-48CB-80F4-3A41204E3863}" type="datetimeFigureOut">
              <a:rPr lang="es-ES" smtClean="0"/>
              <a:t>29/3/25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03501-25EF-404E-81D7-A273CD2ADB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30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S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9BC749-7AA8-499A-8893-DE243529882D}" type="slidenum">
              <a:rPr kumimoji="0" lang="es-ES" altLang="es-E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E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23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B11B8A-8EC3-AA41-BD4D-97D27B095321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71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549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529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1316C7-2D35-4C58-8C97-78E37BE36048}" type="datetimeFigureOut">
              <a:rPr lang="es-ES" smtClean="0"/>
              <a:pPr>
                <a:defRPr/>
              </a:pPr>
              <a:t>29/3/25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BD4230-20BC-473E-BB8B-3E8D4C66C44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A0A067-8161-1C5E-262F-1B72CDCD29C5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5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55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white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4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white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309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5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white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71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BD0E26A-8230-5559-70D4-CFE1B1B43D2C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18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9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EB60DE-5A33-6063-169D-EFBA9BBB577C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6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white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BD4230-20BC-473E-BB8B-3E8D4C66C440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92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5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60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FC88BA-FA52-D58B-D40D-F5F8CF55B1BA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1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408BC-7980-4203-B74C-75060CA73329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AE41A-0C93-4B01-B1D7-B399C5AD004C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2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77FA6-CE08-48C4-ABF8-E2F3725C8633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E22144-E0D2-41F0-B3CC-C2DF6B039A5B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25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304801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4" y="4203701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1" y="4073526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7" y="4059239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2C079-E76B-4198-8C80-BBE79C605B05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7DBE3-35DC-49FE-BA9F-AED50963161B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63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0E167-DA7D-490C-A1E4-244083465D11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58FE5-9587-4DF5-A12C-78409DB52645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46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D8071-FAB0-4F44-8A68-DF526E34580E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CAD26-C89B-4EC4-B559-7EC41712613E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54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322BE7-6E5E-453A-B938-D4E3A0F053D3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3C36D-EFB9-4C4B-ADF3-C81D0D98E836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7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6197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5C5FBC-1128-4334-B553-D95EF17A8F82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EA8AC-64ED-44D5-B7C8-58D0ADE4C176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46E4CD-871C-332B-EED2-013BD1AAB362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04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FED2A-AF2D-483B-866E-BD102A839F92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EB064-AB03-4053-8154-B82D1412F64D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26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304801" y="228601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81517" y="5354639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2CD435-CAF5-47F6-965A-406FFF7F7776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A95D0-41D1-42F3-BD43-78C7AA2E575D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96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9776F-BA4F-40DB-A665-71A17A410290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72439-37C4-4C48-A4FD-2A463DD10E85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91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81517" y="714376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BD3B6E-ACA1-4991-AAA1-9124A87D9012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0CEBA-65AC-4918-92FE-6CC5FD66B2BD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5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3A9EE5D-BBBD-635D-0C13-A5FD957A5325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64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5C8BEA-5977-57AE-9F2B-49C4469C3DF9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17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7C310EFC-D4B7-D72B-1A3A-E45C02AADA00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05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EC51A4-703F-DBEC-2B12-3C0A7E8E710F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35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FE1A86-BBC3-B03F-3BD5-2AE89DA20153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9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98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2838557B-DCDA-A5BB-F8F4-2E53097EC233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83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BE413B-678C-E102-F64F-1A2633C7A8AC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586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CDC72516-38FE-48C8-0762-A5520EC4DD7D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97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075ECD-66A8-3E04-9CB4-E67F73787792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20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948F14-EE37-FBB9-3DD6-8D14093E90FD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53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5245C789-50C5-0D70-1EAB-F4B28678A2A7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22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68174261-9B64-CC1E-95E7-7A1022DB9320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915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ACE29F-03CF-09B0-C601-FDBC28A978CC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16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E6E697C-EBB9-A3EF-8C9D-C699DFC34CCA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19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C6236B87-7313-4643-6272-5A8173EC48D5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2047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328BAFF2-7A90-1597-4F44-56D6854F4321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85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498218EC-11B7-2882-7168-21F9CBD9D660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0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91DBBB6-7DD7-BD8E-7C9A-495F1FE40508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7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4128A1-7827-050B-D5F6-5BBA5E9CD3CC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22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4124EE-827F-603F-4BE2-84E8CC35F162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877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66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23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5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96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1440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51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276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01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6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85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66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8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3/29/25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96F634B1-8977-4ABE-8226-DB2FB22EB4D5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819D4-DC8D-46C6-A1A8-4662F702B34B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9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300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4FE0B04E-2E19-4EF6-BB59-FEDC34C48883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22005-91DD-43EA-A5E8-8D469964F5FC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76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CB861F38-8127-4612-8A97-AEFB5B4C1E42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265CF0-7FB4-4CF4-95D6-E5EC7056245F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5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F22D8536-8BEF-47F9-972A-4CB6B02E0C3A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F4034-9AA8-473D-AF42-CD9BFA146615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611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A151308D-2D4F-4D06-9508-CAB16361666F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A38BD-1046-4A69-85AE-8C508BA527A1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15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0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4D4BDBBF-69AE-4CF9-B4E2-DCA4C1108F4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063FB-D651-470F-85C7-4DBC4F3694D5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5DBA257-3C5C-8150-900A-1D93EE74FFEA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44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85F5B1C3-1C26-4636-9600-3EAE956DD23A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6B0ED-EE06-415A-990C-FA22F8E067A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16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ADF475F1-180D-460B-83CE-79143EE19610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2645F-54CA-47F8-88F5-206C2CD89236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974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053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0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5142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50442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30D03B8-E793-4295-81EB-24577FDD6FD1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25E68-F3BD-4E42-B1D4-7B8D04D9042E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803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C149BB52-50E2-4B0D-BE16-24FEB32F13FF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2CB9A-4963-4D7A-ACC3-4DC415D98E43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0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4FAB94FA-7762-4318-86CC-B38DDA27338F}" type="datetimeFigureOut">
              <a:rPr lang="es-E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l">
                <a:defRPr/>
              </a:pPr>
              <a:t>29/3/25</a:t>
            </a:fld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s-ES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1E1CE-0441-4CCD-BB60-1DA645AD6E92}" type="slidenum">
              <a:rPr lang="es-ES" altLang="es-E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9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7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90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51316C7-2D35-4C58-8C97-78E37BE36048}" type="datetimeFigureOut">
              <a:rPr lang="es-ES" smtClean="0">
                <a:solidFill>
                  <a:prstClr val="black"/>
                </a:solidFill>
              </a:rPr>
              <a:pPr>
                <a:defRPr/>
              </a:pPr>
              <a:t>29/3/25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BD4230-20BC-473E-BB8B-3E8D4C66C440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4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83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1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81517" y="1679576"/>
            <a:ext cx="11631083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39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18" y="6249989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E81BE-E981-4A1A-AAB3-852420BBA0FA}" type="datetimeFigureOut">
              <a:rPr lang="es-ES" smtClean="0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29/3/25</a:t>
            </a:fld>
            <a:endParaRPr lang="es-E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89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9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7828B-352A-4A0B-898B-50C74DFC2DBB}" type="slidenum">
              <a:rPr lang="es-ES" altLang="es-ES" smtClean="0">
                <a:solidFill>
                  <a:srgbClr val="073E87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73E87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39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583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234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35E114-2E10-2AA8-77E3-DABC03E2836F}"/>
              </a:ext>
            </a:extLst>
          </p:cNvPr>
          <p:cNvSpPr/>
          <p:nvPr userDrawn="1"/>
        </p:nvSpPr>
        <p:spPr>
          <a:xfrm>
            <a:off x="0" y="6496049"/>
            <a:ext cx="12192000" cy="3619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www.academyensancha.es</a:t>
            </a:r>
            <a:endParaRPr lang="es-E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7C9F-D71D-4659-8575-8896B33592C2}" type="datetimeFigureOut">
              <a:rPr lang="es-EC" smtClean="0"/>
              <a:t>29/3/25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A9FDB-3791-4DCB-82FA-F6EC256B0A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055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629DE5-E4C3-4645-92FB-D4369FD9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EE281AA-3E47-4BF5-903C-A964C0B1452A}"/>
              </a:ext>
            </a:extLst>
          </p:cNvPr>
          <p:cNvSpPr/>
          <p:nvPr/>
        </p:nvSpPr>
        <p:spPr>
          <a:xfrm>
            <a:off x="694521" y="2220149"/>
            <a:ext cx="108029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6000" dirty="0">
                <a:latin typeface="Times New Roman" panose="02020603050405020304" pitchFamily="18" charset="0"/>
                <a:ea typeface="Arial Unicode MS"/>
              </a:rPr>
              <a:t>¿Le interesará a Dios que nosotros</a:t>
            </a:r>
          </a:p>
          <a:p>
            <a:pPr algn="ctr">
              <a:spcAft>
                <a:spcPts val="0"/>
              </a:spcAft>
            </a:pPr>
            <a:r>
              <a:rPr lang="es-ES_tradnl" sz="6000" dirty="0">
                <a:latin typeface="Times New Roman" panose="02020603050405020304" pitchFamily="18" charset="0"/>
                <a:ea typeface="Arial Unicode MS"/>
              </a:rPr>
              <a:t> conozcamos su nombre?</a:t>
            </a:r>
            <a:endParaRPr lang="es-ES" sz="9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3863AE-DC5C-DFC9-16BB-9FE1ED3D4F59}"/>
              </a:ext>
            </a:extLst>
          </p:cNvPr>
          <p:cNvSpPr txBox="1"/>
          <p:nvPr/>
        </p:nvSpPr>
        <p:spPr>
          <a:xfrm>
            <a:off x="544749" y="622571"/>
            <a:ext cx="11157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FR" sz="2400" b="1" dirty="0">
                <a:latin typeface="Arial" panose="020B0604020202020204" pitchFamily="34" charset="0"/>
                <a:cs typeface="Arial" panose="020B0604020202020204" pitchFamily="34" charset="0"/>
              </a:rPr>
              <a:t>ES UN HECHO QUE LA BIBLIA LE DA IMPORTANCIA A LOS NOMBRES</a:t>
            </a:r>
          </a:p>
        </p:txBody>
      </p:sp>
    </p:spTree>
    <p:extLst>
      <p:ext uri="{BB962C8B-B14F-4D97-AF65-F5344CB8AC3E}">
        <p14:creationId xmlns:p14="http://schemas.microsoft.com/office/powerpoint/2010/main" val="353675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389205" y="1292705"/>
            <a:ext cx="5400600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95" y="1292704"/>
            <a:ext cx="5387610" cy="36724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131589" y="11409"/>
            <a:ext cx="957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NOMBRE DE </a:t>
            </a:r>
            <a:r>
              <a:rPr lang="es-EC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DIOS</a:t>
            </a:r>
            <a:endParaRPr lang="es-EC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9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839416" y="1340429"/>
            <a:ext cx="7537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¿COMO ES DIOS</a:t>
            </a:r>
            <a:r>
              <a:rPr lang="es-EC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?</a:t>
            </a:r>
            <a:endParaRPr lang="es-ES" sz="3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07568" y="2611382"/>
            <a:ext cx="791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</a:t>
            </a:r>
            <a:r>
              <a:rPr lang="es-EC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IOS EN SU NATURALEZA </a:t>
            </a:r>
            <a:r>
              <a:rPr lang="es-EC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 </a:t>
            </a:r>
            <a:r>
              <a:rPr lang="es-EC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</a:t>
            </a:r>
            <a:r>
              <a:rPr lang="es-EC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SPIRITU</a:t>
            </a:r>
            <a:r>
              <a:rPr lang="es-EC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66404" y="3959008"/>
            <a:ext cx="6441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EN SU ESPÍRITU ES INVISIBLE</a:t>
            </a:r>
            <a:endParaRPr lang="es-ES" sz="2800" dirty="0"/>
          </a:p>
        </p:txBody>
      </p:sp>
      <p:sp>
        <p:nvSpPr>
          <p:cNvPr id="7" name="Rectángulo 6"/>
          <p:cNvSpPr/>
          <p:nvPr/>
        </p:nvSpPr>
        <p:spPr>
          <a:xfrm>
            <a:off x="2884409" y="4482228"/>
            <a:ext cx="2016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Éxodo 33:20</a:t>
            </a:r>
          </a:p>
          <a:p>
            <a:r>
              <a:rPr lang="es-EC" sz="2400" dirty="0"/>
              <a:t>Juan 1:18</a:t>
            </a:r>
          </a:p>
          <a:p>
            <a:r>
              <a:rPr lang="es-EC" sz="2400" dirty="0"/>
              <a:t>I Juan 4:12</a:t>
            </a:r>
          </a:p>
          <a:p>
            <a:r>
              <a:rPr lang="es-EC" sz="2400" dirty="0"/>
              <a:t>I Timoteo 6:16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277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37498" y="1833979"/>
            <a:ext cx="251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EC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SPIRITU</a:t>
            </a:r>
            <a:endParaRPr lang="es-EC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330425" y="2497150"/>
            <a:ext cx="7242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rúaj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e-I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רוּח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ַ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lit.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«viento, soplo, hálito, aliento, respiración»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396112" y="3649278"/>
            <a:ext cx="7415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gr. 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pneûma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πνεῦμα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«aliento, respiración, aire»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86944" y="433407"/>
            <a:ext cx="12108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200" b="1" dirty="0"/>
              <a:t>Dios ha utilizado diferentes métodos para revelarse a la humanidad. </a:t>
            </a:r>
            <a:endParaRPr lang="es-EC" sz="32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715469" y="1608828"/>
            <a:ext cx="9036496" cy="0"/>
          </a:xfrm>
          <a:prstGeom prst="line">
            <a:avLst/>
          </a:prstGeom>
          <a:ln w="190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2674462" y="1809190"/>
            <a:ext cx="711850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habiendo hablado muchas veces y de muchas maneras….</a:t>
            </a:r>
          </a:p>
          <a:p>
            <a:r>
              <a:rPr lang="es-EC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Hebr</a:t>
            </a:r>
            <a:r>
              <a:rPr lang="es-EC" sz="2800" i="1" dirty="0">
                <a:latin typeface="Arial" panose="020B0604020202020204" pitchFamily="34" charset="0"/>
                <a:cs typeface="Arial" panose="020B0604020202020204" pitchFamily="34" charset="0"/>
              </a:rPr>
              <a:t>. 1:1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2FCB3709-F91C-5A98-0DA0-BA5CA8C4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14416"/>
            <a:ext cx="10972800" cy="2020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dirty="0">
                <a:effectLst/>
              </a:rPr>
              <a:t>En uno de esos métodos Dios hizo uso de diferentes nombres, </a:t>
            </a:r>
            <a:br>
              <a:rPr lang="es-ES_tradnl" dirty="0">
                <a:effectLst/>
              </a:rPr>
            </a:b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6A6ABF-931B-DEBF-E7A4-A328CB425DAC}"/>
              </a:ext>
            </a:extLst>
          </p:cNvPr>
          <p:cNvSpPr/>
          <p:nvPr/>
        </p:nvSpPr>
        <p:spPr>
          <a:xfrm>
            <a:off x="6827674" y="4311619"/>
            <a:ext cx="468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dirty="0"/>
              <a:t>dando a conocer así</a:t>
            </a:r>
            <a:endParaRPr lang="es-ES" sz="3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A2BDEB-6AA0-B88C-447E-1C84F4801AEB}"/>
              </a:ext>
            </a:extLst>
          </p:cNvPr>
          <p:cNvSpPr/>
          <p:nvPr/>
        </p:nvSpPr>
        <p:spPr>
          <a:xfrm>
            <a:off x="609600" y="4957950"/>
            <a:ext cx="9066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dirty="0"/>
              <a:t>Su carácter, su presencia y su identidad</a:t>
            </a:r>
            <a:endParaRPr lang="es-ES" sz="36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D602200-3CC4-1F33-DB60-7D661B80EACF}"/>
              </a:ext>
            </a:extLst>
          </p:cNvPr>
          <p:cNvCxnSpPr/>
          <p:nvPr/>
        </p:nvCxnSpPr>
        <p:spPr>
          <a:xfrm>
            <a:off x="5943599" y="4885409"/>
            <a:ext cx="43480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1CE78B1-1D97-C9F2-1825-21F3097A8776}"/>
              </a:ext>
            </a:extLst>
          </p:cNvPr>
          <p:cNvCxnSpPr>
            <a:cxnSpLocks/>
          </p:cNvCxnSpPr>
          <p:nvPr/>
        </p:nvCxnSpPr>
        <p:spPr>
          <a:xfrm>
            <a:off x="768220" y="5476963"/>
            <a:ext cx="872101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A4085E-D342-4D00-A776-0231EF8EBEA3}"/>
              </a:ext>
            </a:extLst>
          </p:cNvPr>
          <p:cNvSpPr/>
          <p:nvPr/>
        </p:nvSpPr>
        <p:spPr>
          <a:xfrm>
            <a:off x="275794" y="1527179"/>
            <a:ext cx="8093021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“</a:t>
            </a:r>
            <a:r>
              <a:rPr lang="es-ES" sz="4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Y respondió Dios a Moisés</a:t>
            </a:r>
            <a:r>
              <a:rPr lang="es-ES" sz="4400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:  </a:t>
            </a:r>
            <a:r>
              <a:rPr lang="es-ES" sz="4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YO SOY  EL QUE SOY</a:t>
            </a:r>
            <a:r>
              <a:rPr lang="es-ES" sz="4400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.</a:t>
            </a:r>
            <a:r>
              <a:rPr lang="es-ES" sz="4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Y dijo: “Así dirás a los hijos de Israel: </a:t>
            </a:r>
            <a:r>
              <a:rPr lang="es-ES" sz="4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Yo Soy me envió a vosotros. </a:t>
            </a:r>
            <a:r>
              <a:rPr lang="es-ES" sz="44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(Ex 3:14). </a:t>
            </a:r>
            <a:endParaRPr lang="es-ES" sz="4400" dirty="0"/>
          </a:p>
        </p:txBody>
      </p:sp>
      <p:pic>
        <p:nvPicPr>
          <p:cNvPr id="3" name="5 Imagen">
            <a:extLst>
              <a:ext uri="{FF2B5EF4-FFF2-40B4-BE49-F238E27FC236}">
                <a16:creationId xmlns:a16="http://schemas.microsoft.com/office/drawing/2014/main" id="{A8D8948A-3C6C-4729-960A-661644102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18" y="4559628"/>
            <a:ext cx="3779912" cy="2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E37ABF-7FC3-49AC-BB8E-7F81B1C4A881}"/>
              </a:ext>
            </a:extLst>
          </p:cNvPr>
          <p:cNvSpPr/>
          <p:nvPr/>
        </p:nvSpPr>
        <p:spPr>
          <a:xfrm>
            <a:off x="206546" y="174562"/>
            <a:ext cx="771076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s-ES" sz="4000" dirty="0">
                <a:latin typeface="Times New Roman" panose="02020603050405020304" pitchFamily="18" charset="0"/>
                <a:ea typeface="Arial Unicode MS"/>
              </a:rPr>
              <a:t>El se manifestó a los antiguos como:</a:t>
            </a:r>
            <a:endParaRPr lang="es-E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FBAF5F1-9320-480B-8DA3-87D6B3C61B4C}"/>
              </a:ext>
            </a:extLst>
          </p:cNvPr>
          <p:cNvSpPr/>
          <p:nvPr/>
        </p:nvSpPr>
        <p:spPr>
          <a:xfrm>
            <a:off x="206545" y="1278495"/>
            <a:ext cx="10532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3600" dirty="0" err="1">
                <a:latin typeface="Times New Roman" panose="02020603050405020304" pitchFamily="18" charset="0"/>
                <a:ea typeface="Arial Unicode MS"/>
              </a:rPr>
              <a:t>Elohym</a:t>
            </a: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,                       ”Dios Alto”,”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3600" dirty="0" err="1">
                <a:latin typeface="Times New Roman" panose="02020603050405020304" pitchFamily="18" charset="0"/>
                <a:ea typeface="Arial Unicode MS"/>
              </a:rPr>
              <a:t>Shaday</a:t>
            </a: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,                         “El Altísimo”, </a:t>
            </a:r>
            <a:endParaRPr lang="es-E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YHWH                          “Yo Soy”, o “El eterno”,           </a:t>
            </a:r>
            <a:endParaRPr lang="es-E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3D8BB05-4A8B-48A9-8273-BFEA70A774DF}"/>
              </a:ext>
            </a:extLst>
          </p:cNvPr>
          <p:cNvCxnSpPr/>
          <p:nvPr/>
        </p:nvCxnSpPr>
        <p:spPr>
          <a:xfrm>
            <a:off x="2565918" y="1651518"/>
            <a:ext cx="18941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1A7679F-E924-48CC-B18A-81FAA4E68E91}"/>
              </a:ext>
            </a:extLst>
          </p:cNvPr>
          <p:cNvCxnSpPr/>
          <p:nvPr/>
        </p:nvCxnSpPr>
        <p:spPr>
          <a:xfrm>
            <a:off x="2565918" y="2242457"/>
            <a:ext cx="18941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FCE8E5E-154C-44DF-86D2-DBC8B36CD66A}"/>
              </a:ext>
            </a:extLst>
          </p:cNvPr>
          <p:cNvCxnSpPr/>
          <p:nvPr/>
        </p:nvCxnSpPr>
        <p:spPr>
          <a:xfrm>
            <a:off x="2565917" y="2992389"/>
            <a:ext cx="18941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161C5E4F-40E8-45BD-B1CA-66DF0E544E5B}"/>
              </a:ext>
            </a:extLst>
          </p:cNvPr>
          <p:cNvSpPr/>
          <p:nvPr/>
        </p:nvSpPr>
        <p:spPr>
          <a:xfrm>
            <a:off x="206545" y="3178849"/>
            <a:ext cx="8908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Adonay,                        “Dios Omnipotente” </a:t>
            </a:r>
            <a:endParaRPr lang="es-ES" sz="36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3E85437-C378-4435-A999-F55AA557C74E}"/>
              </a:ext>
            </a:extLst>
          </p:cNvPr>
          <p:cNvCxnSpPr/>
          <p:nvPr/>
        </p:nvCxnSpPr>
        <p:spPr>
          <a:xfrm>
            <a:off x="2551921" y="3589176"/>
            <a:ext cx="18941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CE2632-28C1-47E5-9453-91BBF0B2DFBD}"/>
              </a:ext>
            </a:extLst>
          </p:cNvPr>
          <p:cNvSpPr/>
          <p:nvPr/>
        </p:nvSpPr>
        <p:spPr>
          <a:xfrm>
            <a:off x="206545" y="3999504"/>
            <a:ext cx="988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JEHOVÁ – JIREH                 </a:t>
            </a:r>
            <a:r>
              <a:rPr lang="es-ES" sz="2400" b="1" dirty="0"/>
              <a:t>Jehová proveerá</a:t>
            </a:r>
            <a:r>
              <a:rPr lang="es-E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endParaRPr lang="es-ES" sz="28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D6F7C77-2BD6-4C0A-A0B4-22EF2C7922CB}"/>
              </a:ext>
            </a:extLst>
          </p:cNvPr>
          <p:cNvCxnSpPr>
            <a:cxnSpLocks/>
          </p:cNvCxnSpPr>
          <p:nvPr/>
        </p:nvCxnSpPr>
        <p:spPr>
          <a:xfrm>
            <a:off x="3545863" y="4322669"/>
            <a:ext cx="13389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3099110-2A5F-4713-914C-E5D6D981F9B7}"/>
              </a:ext>
            </a:extLst>
          </p:cNvPr>
          <p:cNvSpPr/>
          <p:nvPr/>
        </p:nvSpPr>
        <p:spPr>
          <a:xfrm>
            <a:off x="369953" y="4840631"/>
            <a:ext cx="10256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b="1" dirty="0">
                <a:latin typeface="Times New Roman" panose="02020603050405020304" pitchFamily="18" charset="0"/>
                <a:ea typeface="Arial Unicode MS"/>
              </a:rPr>
              <a:t>JEHOVÁ RAFHA </a:t>
            </a:r>
            <a:r>
              <a:rPr lang="es-ES" sz="2800" dirty="0">
                <a:latin typeface="Times New Roman" panose="02020603050405020304" pitchFamily="18" charset="0"/>
                <a:ea typeface="Arial Unicode MS"/>
              </a:rPr>
              <a:t>significando “</a:t>
            </a:r>
            <a:r>
              <a:rPr lang="es-ES" sz="2800" b="1" dirty="0">
                <a:latin typeface="Times New Roman" panose="02020603050405020304" pitchFamily="18" charset="0"/>
                <a:ea typeface="Arial Unicode MS"/>
              </a:rPr>
              <a:t>Jehová el sanador</a:t>
            </a:r>
            <a:r>
              <a:rPr lang="es-ES" sz="2800" dirty="0">
                <a:latin typeface="Times New Roman" panose="02020603050405020304" pitchFamily="18" charset="0"/>
                <a:ea typeface="Arial Unicode MS"/>
              </a:rPr>
              <a:t>”</a:t>
            </a:r>
            <a:r>
              <a:rPr lang="es-ES" dirty="0"/>
              <a:t> Isaías 53: 4 y 5).</a:t>
            </a:r>
            <a:endParaRPr lang="es-ES" sz="2800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C3CBE4-4BF6-489E-B64C-46AE11F2EF37}"/>
              </a:ext>
            </a:extLst>
          </p:cNvPr>
          <p:cNvSpPr/>
          <p:nvPr/>
        </p:nvSpPr>
        <p:spPr>
          <a:xfrm>
            <a:off x="124923" y="5558647"/>
            <a:ext cx="11394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JEHOVÁ   -  NISSI </a:t>
            </a:r>
            <a:r>
              <a:rPr lang="es-ES" sz="2800" dirty="0">
                <a:latin typeface="Times New Roman" panose="02020603050405020304" pitchFamily="18" charset="0"/>
                <a:ea typeface="Arial Unicode MS"/>
              </a:rPr>
              <a:t>significando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“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Jehová nuestro estandarte </a:t>
            </a:r>
            <a:r>
              <a:rPr lang="es-E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ó</a:t>
            </a:r>
            <a:r>
              <a:rPr lang="es-E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victoria</a:t>
            </a:r>
            <a:r>
              <a:rPr lang="es-ES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”.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0C156D-C4D4-47B8-947D-081E1416B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39638"/>
              </p:ext>
            </p:extLst>
          </p:nvPr>
        </p:nvGraphicFramePr>
        <p:xfrm>
          <a:off x="998376" y="158622"/>
          <a:ext cx="8462866" cy="6610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441338">
                  <a:extLst>
                    <a:ext uri="{9D8B030D-6E8A-4147-A177-3AD203B41FA5}">
                      <a16:colId xmlns:a16="http://schemas.microsoft.com/office/drawing/2014/main" val="3772840259"/>
                    </a:ext>
                  </a:extLst>
                </a:gridCol>
                <a:gridCol w="2723352">
                  <a:extLst>
                    <a:ext uri="{9D8B030D-6E8A-4147-A177-3AD203B41FA5}">
                      <a16:colId xmlns:a16="http://schemas.microsoft.com/office/drawing/2014/main" val="2619480958"/>
                    </a:ext>
                  </a:extLst>
                </a:gridCol>
                <a:gridCol w="3088304">
                  <a:extLst>
                    <a:ext uri="{9D8B030D-6E8A-4147-A177-3AD203B41FA5}">
                      <a16:colId xmlns:a16="http://schemas.microsoft.com/office/drawing/2014/main" val="4237086698"/>
                    </a:ext>
                  </a:extLst>
                </a:gridCol>
                <a:gridCol w="2209872">
                  <a:extLst>
                    <a:ext uri="{9D8B030D-6E8A-4147-A177-3AD203B41FA5}">
                      <a16:colId xmlns:a16="http://schemas.microsoft.com/office/drawing/2014/main" val="2054947997"/>
                    </a:ext>
                  </a:extLst>
                </a:gridCol>
              </a:tblGrid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DIOS. EL CREADOR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Elohim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 1: 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789207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DIOS. EL FUERTE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Elohim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 14:18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447781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DIOS. MI GRAN SEÑOR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Eloah. El Dios de Israel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Nehemías 9:17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108615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DIOS. TODO PODEROSO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Elah (forma aramea)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Deut.  2:18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271685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YHWH (Yahweh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 15 :2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9373892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SEÑOR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YHWH o YH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 2:4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969393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JAHOVÁ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YHWH.El que es auto existente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Exodo. 6 :3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587746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JAH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YH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Sal. 68 : 4.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175796"/>
                  </a:ext>
                </a:extLst>
              </a:tr>
              <a:tr h="18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SEÑOR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ADON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JOSUÉ 3: 11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153230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SEÑOR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ADONAI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Génesis. 15 :2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0347055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YO SOY EL QUESOY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EHEYEH ASHER EHEYEH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Ëxodo  3 : 14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584010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YO SOY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EHEYEH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Ëxodo  3 : 14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39385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ALTÍSIMO DIOS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El- Elyon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 14 :18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349639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DIOS DE VISTA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– Roy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Génesis. 16 : 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0521713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 TODOPODEROSO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– Shaddai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Génesis 17 : 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656902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DIOS ETERNO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– OLAM.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Gén 21: 33.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312733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 CELOSO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EL- GANNA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Ëx 20: 5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17415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DIOS VIVIENTE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 – HAI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Josue. 3:10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300675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EL. Fuerte, suficiente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ELAH. Arameo / Eloah.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Núm 23: 22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072145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ElJEHOVA PROVERA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JEHOVÁ JIREH.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Gn. 22: 13,14. - Sal 23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294682"/>
                  </a:ext>
                </a:extLst>
              </a:tr>
              <a:tr h="377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EMMANUEL</a:t>
                      </a:r>
                      <a:endParaRPr lang="es-E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DIOS CON-  NOSOTROS                       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Mateo :1: 23.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96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FDC2C8-BCEC-4016-AAFD-B887126C0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8786"/>
              </p:ext>
            </p:extLst>
          </p:nvPr>
        </p:nvGraphicFramePr>
        <p:xfrm>
          <a:off x="830425" y="65314"/>
          <a:ext cx="9311951" cy="65861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73829">
                  <a:extLst>
                    <a:ext uri="{9D8B030D-6E8A-4147-A177-3AD203B41FA5}">
                      <a16:colId xmlns:a16="http://schemas.microsoft.com/office/drawing/2014/main" val="2918770036"/>
                    </a:ext>
                  </a:extLst>
                </a:gridCol>
                <a:gridCol w="918095">
                  <a:extLst>
                    <a:ext uri="{9D8B030D-6E8A-4147-A177-3AD203B41FA5}">
                      <a16:colId xmlns:a16="http://schemas.microsoft.com/office/drawing/2014/main" val="4055378933"/>
                    </a:ext>
                  </a:extLst>
                </a:gridCol>
                <a:gridCol w="5520027">
                  <a:extLst>
                    <a:ext uri="{9D8B030D-6E8A-4147-A177-3AD203B41FA5}">
                      <a16:colId xmlns:a16="http://schemas.microsoft.com/office/drawing/2014/main" val="1711064295"/>
                    </a:ext>
                  </a:extLst>
                </a:gridCol>
              </a:tblGrid>
              <a:tr h="618204">
                <a:tc>
                  <a:txBody>
                    <a:bodyPr/>
                    <a:lstStyle/>
                    <a:p>
                      <a:pPr algn="ctr">
                        <a:tabLst>
                          <a:tab pos="857250" algn="l"/>
                        </a:tabLst>
                      </a:pPr>
                      <a:r>
                        <a:rPr lang="es-ES" sz="1800" dirty="0">
                          <a:effectLst/>
                        </a:rPr>
                        <a:t>NOMBRE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57250" algn="l"/>
                        </a:tabLst>
                      </a:pPr>
                      <a:r>
                        <a:rPr lang="es-ES" sz="1100" dirty="0">
                          <a:effectLst/>
                        </a:rPr>
                        <a:t>ESCRITURA A.T.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57250" algn="l"/>
                        </a:tabLst>
                      </a:pPr>
                      <a:r>
                        <a:rPr lang="es-ES" sz="1800">
                          <a:effectLst/>
                        </a:rPr>
                        <a:t>SIGNIFICADO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8698800"/>
                  </a:ext>
                </a:extLst>
              </a:tr>
              <a:tr h="618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1.Jehová-jireh 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Génesis22:14            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 VERÁ </a:t>
                      </a:r>
                      <a:r>
                        <a:rPr lang="es-ES" sz="1800" dirty="0" err="1">
                          <a:effectLst/>
                        </a:rPr>
                        <a:t>Ó</a:t>
                      </a:r>
                      <a:r>
                        <a:rPr lang="es-ES" sz="1800" dirty="0">
                          <a:effectLst/>
                        </a:rPr>
                        <a:t> PROVEERÁ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586959"/>
                  </a:ext>
                </a:extLst>
              </a:tr>
              <a:tr h="854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2.Jehová-rafa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Éxodo15:26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 TU SANADOR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274917"/>
                  </a:ext>
                </a:extLst>
              </a:tr>
              <a:tr h="854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3.Jehová-nissi 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Éxodo17:15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 ES MI ESTANDARTE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410701"/>
                  </a:ext>
                </a:extLst>
              </a:tr>
              <a:tr h="618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4.Jehová-m’kaddesh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Éxodo31:13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EL SEÑOR DE LOS EJÉRCITOS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704167"/>
                  </a:ext>
                </a:extLst>
              </a:tr>
              <a:tr h="549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5. Jehová-shalom 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Jueces 6:24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 ES PAZ              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668203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6. Jehová-elyón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Salmo 7:17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JEHOVÁ. EL ALTISIMO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391509"/>
                  </a:ext>
                </a:extLst>
              </a:tr>
              <a:tr h="309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7. Jehová-ráah 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Salmo 23:1 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JEHOVÁ MI PASTOR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4356237"/>
                  </a:ext>
                </a:extLst>
              </a:tr>
              <a:tr h="618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8. Jehová-hoseenu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Salmo 95:6</a:t>
                      </a:r>
                      <a:endParaRPr lang="es-E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</a:rPr>
                        <a:t>JEHOVA NUESTRO HACEDOR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0116598"/>
                  </a:ext>
                </a:extLst>
              </a:tr>
              <a:tr h="618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9.Jehová-tsidkenu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Jeremías 23:6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JEHOVA JUSTICIA NUESTRA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9941331"/>
                  </a:ext>
                </a:extLst>
              </a:tr>
              <a:tr h="618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10.Jehová-shammah 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Ezequiel 48:35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effectLst/>
                        </a:rPr>
                        <a:t>EL SEÑOR ESTA PRESENTE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515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9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063553" y="1319732"/>
            <a:ext cx="78264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El título divino en el A.T </a:t>
            </a:r>
            <a:r>
              <a:rPr lang="es-ES" alt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(5.500 veces) YHWH</a:t>
            </a:r>
            <a:endParaRPr lang="es-E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63553" y="620688"/>
            <a:ext cx="8247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ANTIGUO TESTAMENTO</a:t>
            </a:r>
            <a:endParaRPr lang="es-E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17332" y="5263460"/>
            <a:ext cx="79401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“Ser",  </a:t>
            </a:r>
            <a:r>
              <a:rPr lang="es-ES" altLang="es-E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"el que es", </a:t>
            </a:r>
            <a:r>
              <a:rPr lang="es-ES" alt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"el que existe por sí mismo“,</a:t>
            </a:r>
            <a:r>
              <a:rPr lang="es-ES" altLang="es-ES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"el eterno". </a:t>
            </a:r>
            <a:r>
              <a:rPr lang="es-EC" sz="2200" dirty="0">
                <a:latin typeface="Arial" panose="020B0604020202020204" pitchFamily="34" charset="0"/>
                <a:cs typeface="Arial" panose="020B0604020202020204" pitchFamily="34" charset="0"/>
              </a:rPr>
              <a:t>Ex 3:14</a:t>
            </a:r>
            <a:r>
              <a:rPr lang="es-EC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20:7</a:t>
            </a:r>
            <a:r>
              <a:rPr lang="es-ES" sz="2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2200" i="1" dirty="0">
                <a:latin typeface="Arial" panose="020B0604020202020204" pitchFamily="34" charset="0"/>
                <a:cs typeface="Arial" panose="020B0604020202020204" pitchFamily="34" charset="0"/>
              </a:rPr>
              <a:t>. 6:4; </a:t>
            </a:r>
            <a:r>
              <a:rPr lang="es-E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200" i="1" dirty="0">
                <a:latin typeface="Arial" panose="020B0604020202020204" pitchFamily="34" charset="0"/>
                <a:cs typeface="Arial" panose="020B0604020202020204" pitchFamily="34" charset="0"/>
              </a:rPr>
              <a:t> 44:6-8</a:t>
            </a:r>
          </a:p>
          <a:p>
            <a:endParaRPr lang="es-E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http://www.iniciados.org/imagenes/tetr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74" y="3440530"/>
            <a:ext cx="2024891" cy="92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2510545" y="6549577"/>
            <a:ext cx="71709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/>
              <a:t>Ventura, S. V. (1985). En Nuevo diccionario </a:t>
            </a:r>
            <a:r>
              <a:rPr lang="es-ES" sz="800" dirty="0" err="1"/>
              <a:t>biblico</a:t>
            </a:r>
            <a:r>
              <a:rPr lang="es-ES" sz="800" dirty="0"/>
              <a:t> ilustrado (p. 559). TERRASSA (Barcelona): Editorial CLIE.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98186" y="2947509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666666"/>
                </a:solidFill>
                <a:latin typeface="Lucida Grande"/>
              </a:rPr>
              <a:t>“Yo soy el que soy” 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38" y="2328862"/>
            <a:ext cx="6667500" cy="220027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0EFAA71-CA2A-4839-B2D9-AA09C0CD9B45}"/>
              </a:ext>
            </a:extLst>
          </p:cNvPr>
          <p:cNvSpPr/>
          <p:nvPr/>
        </p:nvSpPr>
        <p:spPr>
          <a:xfrm>
            <a:off x="1504291" y="2799977"/>
            <a:ext cx="3367574" cy="1864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6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11" grpId="0" build="p"/>
      <p:bldP spid="1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5659-83B8-4809-AB24-0414940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1932" y="1287352"/>
            <a:ext cx="84648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5400" b="1" dirty="0">
                <a:latin typeface="Arial" pitchFamily="34" charset="0"/>
                <a:cs typeface="Arial" pitchFamily="34" charset="0"/>
              </a:rPr>
              <a:t>EL NOMBRE NO CONOCIDO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71" y="3265108"/>
            <a:ext cx="3795308" cy="359289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849" r="2637" b="75946"/>
          <a:stretch/>
        </p:blipFill>
        <p:spPr bwMode="auto">
          <a:xfrm>
            <a:off x="24321" y="60175"/>
            <a:ext cx="12068151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7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63727" y="2786286"/>
            <a:ext cx="846485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4000" b="1" dirty="0">
                <a:latin typeface="Arial" pitchFamily="34" charset="0"/>
                <a:cs typeface="Arial" pitchFamily="34" charset="0"/>
              </a:rPr>
              <a:t>Profecías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4000" dirty="0">
                <a:latin typeface="Arial" pitchFamily="34" charset="0"/>
                <a:cs typeface="Arial" pitchFamily="34" charset="0"/>
              </a:rPr>
              <a:t>Sobre ese 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NOMBRE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que se iba a 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REVELAR</a:t>
            </a:r>
            <a:r>
              <a:rPr lang="es-ES" sz="4000" dirty="0">
                <a:latin typeface="Arial" pitchFamily="34" charset="0"/>
                <a:cs typeface="Arial" pitchFamily="34" charset="0"/>
              </a:rPr>
              <a:t> en el </a:t>
            </a:r>
            <a:r>
              <a:rPr lang="es-ES" sz="4000" b="1" dirty="0">
                <a:latin typeface="Arial" pitchFamily="34" charset="0"/>
                <a:cs typeface="Arial" pitchFamily="34" charset="0"/>
              </a:rPr>
              <a:t>FUTURO</a:t>
            </a:r>
            <a:endParaRPr lang="es-EC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" y="2593911"/>
            <a:ext cx="2873064" cy="271983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2849" r="2637" b="75946"/>
          <a:stretch/>
        </p:blipFill>
        <p:spPr bwMode="auto">
          <a:xfrm>
            <a:off x="24321" y="60175"/>
            <a:ext cx="12068151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3278" y="913313"/>
            <a:ext cx="1099023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En el A.T no estaba revelado lo que la biblia llama:</a:t>
            </a:r>
          </a:p>
          <a:p>
            <a:r>
              <a:rPr lang="es-ES" sz="3600" dirty="0"/>
              <a:t> </a:t>
            </a:r>
            <a:r>
              <a:rPr lang="es-ES" sz="4000" b="1" u="sng" dirty="0"/>
              <a:t>el Nombre que es sobre todos los Nombres</a:t>
            </a:r>
            <a:r>
              <a:rPr lang="es-ES" sz="4000" u="sng" dirty="0"/>
              <a:t>. </a:t>
            </a:r>
            <a:endParaRPr lang="es-ES" sz="3600" u="sng" dirty="0"/>
          </a:p>
        </p:txBody>
      </p:sp>
    </p:spTree>
    <p:extLst>
      <p:ext uri="{BB962C8B-B14F-4D97-AF65-F5344CB8AC3E}">
        <p14:creationId xmlns:p14="http://schemas.microsoft.com/office/powerpoint/2010/main" val="27702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s-ES" sz="4000" dirty="0">
                <a:latin typeface="Times New Roman" panose="02020603050405020304" pitchFamily="18" charset="0"/>
                <a:ea typeface="Arial Unicode MS"/>
              </a:rPr>
              <a:t>Entonces dijo Manoa al Ángel de Jehová: ¿Cómo es tu nombre, para que cuando se cumpla tu palabra te honremos? Y el Ángel respondió ¿porque preguntas por mi </a:t>
            </a:r>
            <a:r>
              <a:rPr lang="es-ES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Nombre que es Admirable</a:t>
            </a:r>
            <a:r>
              <a:rPr lang="es-ES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? </a:t>
            </a:r>
            <a:r>
              <a:rPr lang="es-ES" sz="4000" dirty="0">
                <a:latin typeface="Times New Roman" panose="02020603050405020304" pitchFamily="18" charset="0"/>
                <a:ea typeface="Arial Unicode MS"/>
              </a:rPr>
              <a:t>Jueces 13: 17-18.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1884783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113821" y="1136064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454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662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4000" dirty="0"/>
              <a:t>Entonces Jacob le preguntó, y dijo: Declárame ahora tu nombre. Y él varón respondió: ¿</a:t>
            </a:r>
            <a:r>
              <a:rPr lang="es-ES" sz="4000" b="1" u="sng" dirty="0"/>
              <a:t>Porqué me preguntas por mi Nombre</a:t>
            </a:r>
            <a:r>
              <a:rPr lang="es-ES" sz="4000" dirty="0"/>
              <a:t>? </a:t>
            </a:r>
          </a:p>
          <a:p>
            <a:pPr lvl="0"/>
            <a:r>
              <a:rPr lang="es-ES" sz="3200" dirty="0"/>
              <a:t>Génesis 32: 29.</a:t>
            </a:r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" y="1884783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0" y="1336119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099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2000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" sz="4400" dirty="0"/>
              <a:t>“</a:t>
            </a:r>
            <a:r>
              <a:rPr lang="es-ES" sz="4400" i="1" dirty="0"/>
              <a:t>En aquel día Dios será Uno y </a:t>
            </a:r>
            <a:r>
              <a:rPr lang="es-ES" sz="4400" b="1" i="1" u="sng" dirty="0"/>
              <a:t>Uno su Nombre</a:t>
            </a:r>
            <a:r>
              <a:rPr lang="es-ES" sz="4400" i="1" dirty="0"/>
              <a:t>”  </a:t>
            </a:r>
            <a:r>
              <a:rPr lang="es-ES" sz="3600" dirty="0"/>
              <a:t>(Zac. 14: 9).</a:t>
            </a:r>
            <a:endParaRPr lang="es-ES" sz="4400" dirty="0"/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4626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4400" dirty="0"/>
              <a:t>Verdaderamente </a:t>
            </a:r>
            <a:r>
              <a:rPr lang="es-ES" sz="4400" b="1" u="sng" dirty="0"/>
              <a:t>Tu eres Dios que te encubres</a:t>
            </a:r>
            <a:r>
              <a:rPr lang="es-ES" sz="4400" dirty="0"/>
              <a:t>, Dios de Israel, que salvas.  (Isaías 45: 15).</a:t>
            </a:r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39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600" dirty="0"/>
              <a:t>He aquí yo iré al oriente, y no lo hallaré;  Y al occidente y no lo percibiré; Si muestra su poder al norte, yo no lo veré; Al sur se esconderá, y no lo veré. </a:t>
            </a:r>
          </a:p>
          <a:p>
            <a:pPr lvl="0"/>
            <a:r>
              <a:rPr lang="es-ES" sz="2400" dirty="0"/>
              <a:t>(Job 23: 8-9).</a:t>
            </a:r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741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4000" dirty="0"/>
              <a:t>Torre fuerte </a:t>
            </a:r>
            <a:r>
              <a:rPr lang="es-ES" sz="4000" b="1" i="1" u="sng" dirty="0"/>
              <a:t>es el nombre de Jehová</a:t>
            </a:r>
            <a:r>
              <a:rPr lang="es-ES" sz="4000" b="1" dirty="0"/>
              <a:t>; A él correrá el justo, y será levantado</a:t>
            </a:r>
            <a:r>
              <a:rPr lang="es-ES" sz="4000" dirty="0"/>
              <a:t> (Proverbios 18: 10).</a:t>
            </a:r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057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4000" dirty="0"/>
              <a:t>el misterio que había estado oculto desde los siglos y edades, pero que ahora ha sido manifestado a sus santos, </a:t>
            </a:r>
          </a:p>
          <a:p>
            <a:pPr lvl="0"/>
            <a:r>
              <a:rPr lang="es-ES" sz="3600" b="1" dirty="0"/>
              <a:t>Col.1:26</a:t>
            </a:r>
            <a:endParaRPr lang="es-ES" sz="6600" b="1" dirty="0"/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630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551921"/>
            <a:ext cx="3779912" cy="2381345"/>
          </a:xfrm>
          <a:prstGeom prst="rect">
            <a:avLst/>
          </a:prstGeom>
        </p:spPr>
      </p:pic>
      <p:sp>
        <p:nvSpPr>
          <p:cNvPr id="8" name="4 Rectángulo"/>
          <p:cNvSpPr/>
          <p:nvPr/>
        </p:nvSpPr>
        <p:spPr>
          <a:xfrm>
            <a:off x="2124269" y="1305665"/>
            <a:ext cx="100677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/>
              <a:t>Patriarcas, profetas, reyes y </a:t>
            </a:r>
            <a:r>
              <a:rPr lang="es-ES" sz="4000" b="1" u="sng" dirty="0"/>
              <a:t>sacerdotes </a:t>
            </a:r>
            <a:r>
              <a:rPr lang="es-ES" sz="4000" u="sng" dirty="0"/>
              <a:t>no conocieron el Nombre que es sobre todo Nombre, </a:t>
            </a:r>
            <a:r>
              <a:rPr lang="es-ES" sz="4000" dirty="0"/>
              <a:t>aunque en varias ocasiones </a:t>
            </a:r>
            <a:r>
              <a:rPr lang="es-ES" sz="4000" b="1" dirty="0"/>
              <a:t>intentaron descubrirlo</a:t>
            </a:r>
            <a:r>
              <a:rPr lang="es-ES" sz="4000" dirty="0"/>
              <a:t> no se les reveló.</a:t>
            </a:r>
            <a:endParaRPr lang="es-EC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3403129" y="1619275"/>
            <a:ext cx="5400600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95" y="1619275"/>
            <a:ext cx="5387610" cy="36724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54307" y="5546812"/>
            <a:ext cx="957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NOMBRE DE </a:t>
            </a:r>
            <a:r>
              <a:rPr lang="es-EC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DIOS</a:t>
            </a:r>
            <a:endParaRPr lang="es-EC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5F653988-D0D2-D192-C862-DBF451A8B6D6}"/>
              </a:ext>
            </a:extLst>
          </p:cNvPr>
          <p:cNvSpPr txBox="1"/>
          <p:nvPr/>
        </p:nvSpPr>
        <p:spPr>
          <a:xfrm>
            <a:off x="1137183" y="266501"/>
            <a:ext cx="957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DOCTRINA</a:t>
            </a:r>
            <a:endParaRPr lang="es-EC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04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551921"/>
            <a:ext cx="3779912" cy="2381345"/>
          </a:xfrm>
          <a:prstGeom prst="rect">
            <a:avLst/>
          </a:prstGeom>
        </p:spPr>
      </p:pic>
      <p:sp>
        <p:nvSpPr>
          <p:cNvPr id="8" name="4 Rectángulo"/>
          <p:cNvSpPr/>
          <p:nvPr/>
        </p:nvSpPr>
        <p:spPr>
          <a:xfrm>
            <a:off x="2124269" y="400595"/>
            <a:ext cx="1006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DANIEL.</a:t>
            </a:r>
            <a:endParaRPr lang="es-EC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883B71-5DD9-4E02-911B-BF0C865690FE}"/>
              </a:ext>
            </a:extLst>
          </p:cNvPr>
          <p:cNvSpPr/>
          <p:nvPr/>
        </p:nvSpPr>
        <p:spPr>
          <a:xfrm>
            <a:off x="2513045" y="1183596"/>
            <a:ext cx="967895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</a:rPr>
              <a:t>Y yo oí, mas no entendí. Y dije: Señor mío, ¿cuál será el fin de estas cosas? </a:t>
            </a:r>
            <a:br>
              <a:rPr lang="es-ES" sz="3600" dirty="0"/>
            </a:b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</a:rPr>
              <a:t>El respondió: Anda, Daniel,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pues estas palabras están cerradas 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</a:rPr>
              <a:t>y selladas </a:t>
            </a:r>
            <a:r>
              <a:rPr lang="es-E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hasta el tiempo </a:t>
            </a:r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</a:rPr>
              <a:t>del fin. </a:t>
            </a:r>
          </a:p>
          <a:p>
            <a:pPr algn="r"/>
            <a:r>
              <a:rPr lang="es-ES" sz="2400" dirty="0" err="1">
                <a:solidFill>
                  <a:srgbClr val="000000"/>
                </a:solidFill>
                <a:latin typeface="Verdana" panose="020B0604030504040204" pitchFamily="34" charset="0"/>
              </a:rPr>
              <a:t>Dn</a:t>
            </a:r>
            <a:r>
              <a:rPr lang="es-ES" sz="2400" dirty="0">
                <a:solidFill>
                  <a:srgbClr val="000000"/>
                </a:solidFill>
                <a:latin typeface="Verdana" panose="020B0604030504040204" pitchFamily="34" charset="0"/>
              </a:rPr>
              <a:t>. 12:8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382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551921"/>
            <a:ext cx="3779912" cy="2381345"/>
          </a:xfrm>
          <a:prstGeom prst="rect">
            <a:avLst/>
          </a:prstGeom>
        </p:spPr>
      </p:pic>
      <p:sp>
        <p:nvSpPr>
          <p:cNvPr id="8" name="4 Rectángulo"/>
          <p:cNvSpPr/>
          <p:nvPr/>
        </p:nvSpPr>
        <p:spPr>
          <a:xfrm>
            <a:off x="2124269" y="400595"/>
            <a:ext cx="1006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ISAIAS.</a:t>
            </a:r>
            <a:endParaRPr lang="es-EC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883B71-5DD9-4E02-911B-BF0C865690FE}"/>
              </a:ext>
            </a:extLst>
          </p:cNvPr>
          <p:cNvSpPr/>
          <p:nvPr/>
        </p:nvSpPr>
        <p:spPr>
          <a:xfrm>
            <a:off x="2513045" y="1183596"/>
            <a:ext cx="9678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/>
              <a:t>Por tanto, el Señor mismo os dará señal: He aquí que la virgen concebirá, y dará a luz un hijo, </a:t>
            </a:r>
            <a:r>
              <a:rPr lang="es-ES" sz="4800" b="1" dirty="0"/>
              <a:t>y llamará su nombre Emanuel</a:t>
            </a:r>
            <a:r>
              <a:rPr lang="es-ES" sz="4800" dirty="0"/>
              <a:t>.  </a:t>
            </a:r>
          </a:p>
          <a:p>
            <a:pPr algn="r"/>
            <a:r>
              <a:rPr lang="es-ES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es-ES" sz="2800" dirty="0"/>
              <a:t>7:14</a:t>
            </a:r>
          </a:p>
        </p:txBody>
      </p:sp>
    </p:spTree>
    <p:extLst>
      <p:ext uri="{BB962C8B-B14F-4D97-AF65-F5344CB8AC3E}">
        <p14:creationId xmlns:p14="http://schemas.microsoft.com/office/powerpoint/2010/main" val="36960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551921"/>
            <a:ext cx="3779912" cy="2381345"/>
          </a:xfrm>
          <a:prstGeom prst="rect">
            <a:avLst/>
          </a:prstGeom>
        </p:spPr>
      </p:pic>
      <p:sp>
        <p:nvSpPr>
          <p:cNvPr id="8" name="4 Rectángulo"/>
          <p:cNvSpPr/>
          <p:nvPr/>
        </p:nvSpPr>
        <p:spPr>
          <a:xfrm>
            <a:off x="2124269" y="400595"/>
            <a:ext cx="1006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ISAIAS.</a:t>
            </a:r>
            <a:endParaRPr lang="es-EC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883B71-5DD9-4E02-911B-BF0C865690FE}"/>
              </a:ext>
            </a:extLst>
          </p:cNvPr>
          <p:cNvSpPr/>
          <p:nvPr/>
        </p:nvSpPr>
        <p:spPr>
          <a:xfrm>
            <a:off x="2513045" y="1183596"/>
            <a:ext cx="96789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/>
              <a:t>Porque un niño nos es nacido, hijo nos es dado, y el principado sobre su hombro; y </a:t>
            </a:r>
            <a:r>
              <a:rPr lang="es-ES" sz="4400" b="1" dirty="0"/>
              <a:t>se llamará su</a:t>
            </a:r>
            <a:r>
              <a:rPr lang="es-ES" sz="4400" b="1" dirty="0">
                <a:highlight>
                  <a:srgbClr val="FFFF00"/>
                </a:highlight>
              </a:rPr>
              <a:t> nombre </a:t>
            </a:r>
            <a:r>
              <a:rPr lang="es-ES" sz="4400" u="sng" dirty="0"/>
              <a:t>Admirable, Consejero, Dios Fuerte, Padre Eterno, Príncipe de Paz. </a:t>
            </a:r>
            <a:r>
              <a:rPr lang="es-ES" sz="4800" u="sng" dirty="0"/>
              <a:t> </a:t>
            </a:r>
          </a:p>
          <a:p>
            <a:pPr algn="r"/>
            <a:r>
              <a:rPr lang="es-ES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Is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es-ES" sz="2800" dirty="0"/>
              <a:t>9:6</a:t>
            </a:r>
          </a:p>
        </p:txBody>
      </p:sp>
    </p:spTree>
    <p:extLst>
      <p:ext uri="{BB962C8B-B14F-4D97-AF65-F5344CB8AC3E}">
        <p14:creationId xmlns:p14="http://schemas.microsoft.com/office/powerpoint/2010/main" val="1094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5400" i="1" dirty="0"/>
              <a:t>“</a:t>
            </a:r>
            <a:r>
              <a:rPr lang="es-ES" sz="5400" dirty="0"/>
              <a:t>Por tanto</a:t>
            </a:r>
            <a:r>
              <a:rPr lang="es-ES" sz="5400" i="1" dirty="0"/>
              <a:t>, </a:t>
            </a:r>
            <a:r>
              <a:rPr lang="es-ES" sz="5400" dirty="0"/>
              <a:t>Mi Pueblo</a:t>
            </a:r>
            <a:r>
              <a:rPr lang="es-ES" sz="5400" b="1" i="1" u="sng" dirty="0"/>
              <a:t> </a:t>
            </a:r>
            <a:r>
              <a:rPr lang="es-ES" sz="5400" b="1" u="sng" dirty="0"/>
              <a:t>Sabrá mi Nombre por esta causa en aquel día</a:t>
            </a:r>
            <a:r>
              <a:rPr lang="es-ES" sz="5400" b="1" i="1" u="sng" dirty="0"/>
              <a:t>…</a:t>
            </a:r>
            <a:r>
              <a:rPr lang="es-ES" sz="5400" i="1" dirty="0"/>
              <a:t>” </a:t>
            </a:r>
            <a:r>
              <a:rPr lang="es-ES" sz="5400" dirty="0"/>
              <a:t>(Is.52: 6).</a:t>
            </a:r>
            <a:endParaRPr lang="es-ES" sz="23900" dirty="0"/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422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84988" y="1165682"/>
            <a:ext cx="6853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/>
              <a:t>“En ti confiarán los que conocen tu nombre…” </a:t>
            </a:r>
            <a:r>
              <a:rPr lang="es-ES" sz="4800" dirty="0"/>
              <a:t>(Salmo 5: 11)</a:t>
            </a:r>
            <a:r>
              <a:rPr lang="es-ES" sz="4800" b="1" dirty="0"/>
              <a:t> </a:t>
            </a:r>
            <a:endParaRPr lang="es-EC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65" y="3084371"/>
            <a:ext cx="5967460" cy="22036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5520" y="6913092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Larra±aga</a:t>
            </a:r>
            <a:r>
              <a:rPr lang="es-ES" sz="800" dirty="0"/>
              <a:t>, J. M. T. (2013). TEOLOG═A.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2457).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8730C2-A264-430E-B8C0-FA6588DAE1DF}"/>
              </a:ext>
            </a:extLst>
          </p:cNvPr>
          <p:cNvSpPr txBox="1"/>
          <p:nvPr/>
        </p:nvSpPr>
        <p:spPr>
          <a:xfrm>
            <a:off x="4320990" y="3429000"/>
            <a:ext cx="4102767" cy="1278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0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7F090E-2A3C-496E-BC9C-2227B0CC51BC}"/>
              </a:ext>
            </a:extLst>
          </p:cNvPr>
          <p:cNvSpPr/>
          <p:nvPr/>
        </p:nvSpPr>
        <p:spPr>
          <a:xfrm>
            <a:off x="3629608" y="1536174"/>
            <a:ext cx="834156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5400" i="1" dirty="0"/>
              <a:t>“</a:t>
            </a:r>
            <a:r>
              <a:rPr lang="es-ES" sz="5400" dirty="0"/>
              <a:t>Por tanto</a:t>
            </a:r>
            <a:r>
              <a:rPr lang="es-ES" sz="5400" i="1" dirty="0"/>
              <a:t>, </a:t>
            </a:r>
            <a:r>
              <a:rPr lang="es-ES" sz="5400" dirty="0"/>
              <a:t>Mi Pueblo</a:t>
            </a:r>
            <a:r>
              <a:rPr lang="es-ES" sz="5400" b="1" i="1" u="sng" dirty="0"/>
              <a:t> </a:t>
            </a:r>
            <a:r>
              <a:rPr lang="es-ES" sz="5400" b="1" u="sng" dirty="0"/>
              <a:t>Sabrá mi Nombre por esta causa en aquel día</a:t>
            </a:r>
            <a:r>
              <a:rPr lang="es-ES" sz="5400" b="1" i="1" u="sng" dirty="0"/>
              <a:t>…</a:t>
            </a:r>
            <a:r>
              <a:rPr lang="es-ES" sz="5400" i="1" dirty="0"/>
              <a:t>” </a:t>
            </a:r>
            <a:r>
              <a:rPr lang="es-ES" sz="5400" dirty="0"/>
              <a:t>(Is.52: 6).</a:t>
            </a:r>
            <a:endParaRPr lang="es-ES" sz="23900" dirty="0"/>
          </a:p>
        </p:txBody>
      </p:sp>
      <p:pic>
        <p:nvPicPr>
          <p:cNvPr id="5" name="6 Imagen">
            <a:extLst>
              <a:ext uri="{FF2B5EF4-FFF2-40B4-BE49-F238E27FC236}">
                <a16:creationId xmlns:a16="http://schemas.microsoft.com/office/drawing/2014/main" id="{1B6EDC64-F3AB-4A6B-A3E8-ED01E6BBD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653141"/>
            <a:ext cx="3262429" cy="30884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6C429B9-228C-433C-837C-6841D88F66AF}"/>
              </a:ext>
            </a:extLst>
          </p:cNvPr>
          <p:cNvSpPr/>
          <p:nvPr/>
        </p:nvSpPr>
        <p:spPr>
          <a:xfrm>
            <a:off x="220825" y="299682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ea typeface="Arial Unicode MS"/>
              </a:rPr>
              <a:t>EL NOMBRE NO CONOCIDO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774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>
            <a:extLst>
              <a:ext uri="{FF2B5EF4-FFF2-40B4-BE49-F238E27FC236}">
                <a16:creationId xmlns:a16="http://schemas.microsoft.com/office/drawing/2014/main" id="{E9D19712-6976-4CE4-98E7-AD28A38DD397}"/>
              </a:ext>
            </a:extLst>
          </p:cNvPr>
          <p:cNvSpPr txBox="1"/>
          <p:nvPr/>
        </p:nvSpPr>
        <p:spPr>
          <a:xfrm>
            <a:off x="215818" y="280773"/>
            <a:ext cx="1197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CUMPLIMIENTO DE LAS PROFECÍAS BÍBLICAS</a:t>
            </a:r>
            <a:endParaRPr lang="es-EC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2 Conector recto">
            <a:extLst>
              <a:ext uri="{FF2B5EF4-FFF2-40B4-BE49-F238E27FC236}">
                <a16:creationId xmlns:a16="http://schemas.microsoft.com/office/drawing/2014/main" id="{057E0671-E693-4AAC-91BF-9172D7850BCF}"/>
              </a:ext>
            </a:extLst>
          </p:cNvPr>
          <p:cNvCxnSpPr/>
          <p:nvPr/>
        </p:nvCxnSpPr>
        <p:spPr>
          <a:xfrm>
            <a:off x="312234" y="927104"/>
            <a:ext cx="9036496" cy="0"/>
          </a:xfrm>
          <a:prstGeom prst="line">
            <a:avLst/>
          </a:prstGeom>
          <a:ln w="190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5 Imagen">
            <a:extLst>
              <a:ext uri="{FF2B5EF4-FFF2-40B4-BE49-F238E27FC236}">
                <a16:creationId xmlns:a16="http://schemas.microsoft.com/office/drawing/2014/main" id="{70CD556E-A5E2-43FF-93A9-515CE3F7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8" y="2063381"/>
            <a:ext cx="5372029" cy="338437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5A68A9-E95B-46BC-A07C-3D304B828596}"/>
              </a:ext>
            </a:extLst>
          </p:cNvPr>
          <p:cNvSpPr txBox="1"/>
          <p:nvPr/>
        </p:nvSpPr>
        <p:spPr>
          <a:xfrm>
            <a:off x="5990253" y="1800807"/>
            <a:ext cx="582230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dirty="0"/>
              <a:t>Dios se </a:t>
            </a:r>
            <a:r>
              <a:rPr lang="es-ES" sz="4000" b="1" dirty="0"/>
              <a:t>manifestó en carne </a:t>
            </a:r>
            <a:r>
              <a:rPr lang="es-ES" sz="4000" dirty="0"/>
              <a:t>y con ello nos </a:t>
            </a:r>
            <a:r>
              <a:rPr lang="es-ES" sz="4000" b="1" dirty="0"/>
              <a:t>reveló el nombre </a:t>
            </a:r>
            <a:r>
              <a:rPr lang="es-ES" sz="4000" dirty="0"/>
              <a:t>que había estado oculto. </a:t>
            </a:r>
            <a:r>
              <a:rPr lang="es-ES" sz="4000" b="1" dirty="0"/>
              <a:t>El nombre sobre todo nombre.</a:t>
            </a:r>
          </a:p>
        </p:txBody>
      </p:sp>
    </p:spTree>
    <p:extLst>
      <p:ext uri="{BB962C8B-B14F-4D97-AF65-F5344CB8AC3E}">
        <p14:creationId xmlns:p14="http://schemas.microsoft.com/office/powerpoint/2010/main" val="18626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 Imagen">
            <a:extLst>
              <a:ext uri="{FF2B5EF4-FFF2-40B4-BE49-F238E27FC236}">
                <a16:creationId xmlns:a16="http://schemas.microsoft.com/office/drawing/2014/main" id="{82897922-059A-475C-A1D6-00A0E9858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27991" y="316755"/>
            <a:ext cx="11449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el principio era el Verbo, y el Verbo era con Dios, y </a:t>
            </a:r>
            <a:r>
              <a:rPr lang="es-ES" sz="4000" b="1" dirty="0">
                <a:highlight>
                  <a:srgbClr val="FFFF00"/>
                </a:highlight>
              </a:rPr>
              <a:t>el Verbo era Dios. </a:t>
            </a:r>
            <a:endParaRPr lang="es-EC" sz="13800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5520" y="6913092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Larra±aga</a:t>
            </a:r>
            <a:r>
              <a:rPr lang="es-ES" sz="800" dirty="0"/>
              <a:t>, J. M. T. (2013). TEOLOG═A.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2457).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AACEA9-0C00-4B0A-ACC2-FC31BCC9D03A}"/>
              </a:ext>
            </a:extLst>
          </p:cNvPr>
          <p:cNvSpPr/>
          <p:nvPr/>
        </p:nvSpPr>
        <p:spPr>
          <a:xfrm>
            <a:off x="304846" y="1742144"/>
            <a:ext cx="8682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Verdana" panose="020B0604030504040204" pitchFamily="34" charset="0"/>
              </a:rPr>
              <a:t>Todas las cosas </a:t>
            </a:r>
            <a:r>
              <a:rPr lang="es-ES" sz="36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por él fueron hechas</a:t>
            </a:r>
            <a:endParaRPr lang="es-ES" sz="3600" dirty="0">
              <a:highlight>
                <a:srgbClr val="FFFF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42BF17-23B5-4D2A-9ACE-C1F1F20AE7A5}"/>
              </a:ext>
            </a:extLst>
          </p:cNvPr>
          <p:cNvSpPr/>
          <p:nvPr/>
        </p:nvSpPr>
        <p:spPr>
          <a:xfrm>
            <a:off x="304846" y="2428949"/>
            <a:ext cx="11373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Aquella luz verdadera, que alumbra a todo hombre, </a:t>
            </a:r>
            <a:r>
              <a:rPr lang="es-ES" sz="32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venía a este mundo.</a:t>
            </a:r>
            <a:endParaRPr lang="es-ES" sz="3200" dirty="0">
              <a:highlight>
                <a:srgbClr val="FFFF00"/>
              </a:highligh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B69944-4F31-40C6-85B8-7710AC92AA28}"/>
              </a:ext>
            </a:extLst>
          </p:cNvPr>
          <p:cNvSpPr/>
          <p:nvPr/>
        </p:nvSpPr>
        <p:spPr>
          <a:xfrm>
            <a:off x="227991" y="4388240"/>
            <a:ext cx="11573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En el mundo estaba, y el mundo por él fue hecho; pero el </a:t>
            </a:r>
            <a:r>
              <a:rPr lang="es-ES" sz="32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mundo no le conoció.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es-ES" sz="3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017171-39CB-4E9E-951A-21DA534D723D}"/>
              </a:ext>
            </a:extLst>
          </p:cNvPr>
          <p:cNvSpPr/>
          <p:nvPr/>
        </p:nvSpPr>
        <p:spPr>
          <a:xfrm>
            <a:off x="299963" y="3599485"/>
            <a:ext cx="11699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Y aquel </a:t>
            </a:r>
            <a:r>
              <a:rPr lang="es-ES" sz="32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Verbo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 fue </a:t>
            </a:r>
            <a:r>
              <a:rPr lang="es-ES" sz="32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hecho carne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, y habitó entre nosotros </a:t>
            </a:r>
            <a:endParaRPr lang="es-ES" sz="3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D7FC91B-FF84-448F-9F09-76B5F3A9607B}"/>
              </a:ext>
            </a:extLst>
          </p:cNvPr>
          <p:cNvSpPr/>
          <p:nvPr/>
        </p:nvSpPr>
        <p:spPr>
          <a:xfrm>
            <a:off x="299963" y="5631894"/>
            <a:ext cx="9286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A lo suyo vino, y </a:t>
            </a:r>
            <a:r>
              <a:rPr lang="es-ES" sz="32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los suyos no le recibieron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. </a:t>
            </a:r>
            <a:endParaRPr lang="es-ES" sz="3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7B7D1-BAF9-4D78-8CEE-099FAECCA224}"/>
              </a:ext>
            </a:extLst>
          </p:cNvPr>
          <p:cNvSpPr txBox="1"/>
          <p:nvPr/>
        </p:nvSpPr>
        <p:spPr>
          <a:xfrm>
            <a:off x="9815804" y="6457485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Juan Cap. 1</a:t>
            </a:r>
          </a:p>
        </p:txBody>
      </p:sp>
    </p:spTree>
    <p:extLst>
      <p:ext uri="{BB962C8B-B14F-4D97-AF65-F5344CB8AC3E}">
        <p14:creationId xmlns:p14="http://schemas.microsoft.com/office/powerpoint/2010/main" val="29906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 Imagen">
            <a:extLst>
              <a:ext uri="{FF2B5EF4-FFF2-40B4-BE49-F238E27FC236}">
                <a16:creationId xmlns:a16="http://schemas.microsoft.com/office/drawing/2014/main" id="{82897922-059A-475C-A1D6-00A0E9858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5520" y="6913092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Larra±aga</a:t>
            </a:r>
            <a:r>
              <a:rPr lang="es-ES" sz="800" dirty="0"/>
              <a:t>, J. M. T. (2013). TEOLOG═A.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2457).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7B7D1-BAF9-4D78-8CEE-099FAECCA224}"/>
              </a:ext>
            </a:extLst>
          </p:cNvPr>
          <p:cNvSpPr txBox="1"/>
          <p:nvPr/>
        </p:nvSpPr>
        <p:spPr>
          <a:xfrm>
            <a:off x="9815804" y="6457485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Juan Cap. 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B3E2346-35D7-4A61-ABB1-23A26D587583}"/>
              </a:ext>
            </a:extLst>
          </p:cNvPr>
          <p:cNvSpPr/>
          <p:nvPr/>
        </p:nvSpPr>
        <p:spPr>
          <a:xfrm>
            <a:off x="541177" y="251927"/>
            <a:ext cx="11364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>
                <a:solidFill>
                  <a:srgbClr val="000000"/>
                </a:solidFill>
                <a:latin typeface="Verdana" panose="020B0604030504040204" pitchFamily="34" charset="0"/>
              </a:rPr>
              <a:t> Mas a todos los que le </a:t>
            </a:r>
            <a:r>
              <a:rPr lang="es-ES" sz="66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recibieron</a:t>
            </a:r>
            <a:r>
              <a:rPr lang="es-ES" sz="6600" dirty="0">
                <a:solidFill>
                  <a:srgbClr val="000000"/>
                </a:solidFill>
                <a:latin typeface="Verdana" panose="020B0604030504040204" pitchFamily="34" charset="0"/>
              </a:rPr>
              <a:t>, a los que </a:t>
            </a:r>
            <a:r>
              <a:rPr lang="es-ES" sz="66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creen</a:t>
            </a:r>
            <a:r>
              <a:rPr lang="es-ES" sz="6600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 en su </a:t>
            </a:r>
            <a:r>
              <a:rPr lang="es-ES" sz="6600" b="1" dirty="0">
                <a:solidFill>
                  <a:srgbClr val="000000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nombre</a:t>
            </a:r>
            <a:r>
              <a:rPr lang="es-ES" sz="6600" dirty="0">
                <a:solidFill>
                  <a:srgbClr val="000000"/>
                </a:solidFill>
                <a:latin typeface="Verdana" panose="020B0604030504040204" pitchFamily="34" charset="0"/>
              </a:rPr>
              <a:t>, les dio potestad de ser hechos hijos de Dios; 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429629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 Imagen">
            <a:extLst>
              <a:ext uri="{FF2B5EF4-FFF2-40B4-BE49-F238E27FC236}">
                <a16:creationId xmlns:a16="http://schemas.microsoft.com/office/drawing/2014/main" id="{82897922-059A-475C-A1D6-00A0E9858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5520" y="6913092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Larra±aga</a:t>
            </a:r>
            <a:r>
              <a:rPr lang="es-ES" sz="800" dirty="0"/>
              <a:t>, J. M. T. (2013). TEOLOG═A.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2457).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7B7D1-BAF9-4D78-8CEE-099FAECCA224}"/>
              </a:ext>
            </a:extLst>
          </p:cNvPr>
          <p:cNvSpPr txBox="1"/>
          <p:nvPr/>
        </p:nvSpPr>
        <p:spPr>
          <a:xfrm>
            <a:off x="9815804" y="6457485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Juan Cap. 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ADEA4A-8AAA-4287-890B-2EC2DC2C1714}"/>
              </a:ext>
            </a:extLst>
          </p:cNvPr>
          <p:cNvSpPr/>
          <p:nvPr/>
        </p:nvSpPr>
        <p:spPr>
          <a:xfrm>
            <a:off x="355603" y="1417482"/>
            <a:ext cx="112647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>
                <a:latin typeface="Times New Roman" panose="02020603050405020304" pitchFamily="18" charset="0"/>
                <a:ea typeface="Arial Unicode MS"/>
              </a:rPr>
              <a:t>Éxodo 3: 14, donde Dios le dijo a Moisés: </a:t>
            </a:r>
            <a:r>
              <a:rPr lang="es-ES" sz="44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“Y</a:t>
            </a:r>
            <a:r>
              <a:rPr lang="es-ES" sz="4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O SOY EL QUE SOY</a:t>
            </a:r>
            <a:r>
              <a:rPr lang="es-ES_tradnl" sz="44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”</a:t>
            </a:r>
            <a:endParaRPr lang="es-ES" sz="4400" b="1" dirty="0">
              <a:highlight>
                <a:srgbClr val="FFFF00"/>
              </a:highligh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82C8FF-0E6C-4037-9E2E-FF173E6DD441}"/>
              </a:ext>
            </a:extLst>
          </p:cNvPr>
          <p:cNvSpPr/>
          <p:nvPr/>
        </p:nvSpPr>
        <p:spPr>
          <a:xfrm>
            <a:off x="0" y="3663514"/>
            <a:ext cx="1232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4400" dirty="0">
                <a:latin typeface="Times New Roman" panose="02020603050405020304" pitchFamily="18" charset="0"/>
                <a:ea typeface="Arial Unicode MS"/>
              </a:rPr>
              <a:t>San Juan 8: 58, </a:t>
            </a:r>
            <a:r>
              <a:rPr lang="es-ES" sz="4400" i="1" dirty="0">
                <a:latin typeface="Times New Roman" panose="02020603050405020304" pitchFamily="18" charset="0"/>
                <a:ea typeface="Arial Unicode MS"/>
              </a:rPr>
              <a:t>“Antes que Abraham </a:t>
            </a:r>
            <a:r>
              <a:rPr lang="es-ES" sz="4400" b="1" i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fuese </a:t>
            </a:r>
            <a:r>
              <a:rPr lang="es-ES" sz="4400" b="1" u="sng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YO SOY</a:t>
            </a:r>
            <a:r>
              <a:rPr lang="es-ES" sz="4400" dirty="0">
                <a:latin typeface="Times New Roman" panose="02020603050405020304" pitchFamily="18" charset="0"/>
                <a:ea typeface="Arial Unicode MS"/>
              </a:rPr>
              <a:t>.</a:t>
            </a:r>
            <a:endParaRPr lang="es-E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BB7B4D-360A-462B-A9B3-7F0D5A443EEB}"/>
              </a:ext>
            </a:extLst>
          </p:cNvPr>
          <p:cNvSpPr/>
          <p:nvPr/>
        </p:nvSpPr>
        <p:spPr>
          <a:xfrm>
            <a:off x="117993" y="392991"/>
            <a:ext cx="119369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Jesús dio a entender a los Judíos que él era el Dios de la antigüedad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251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B358B74-4F3C-4777-BBB5-D5DE308D2B4F}"/>
              </a:ext>
            </a:extLst>
          </p:cNvPr>
          <p:cNvSpPr/>
          <p:nvPr/>
        </p:nvSpPr>
        <p:spPr>
          <a:xfrm>
            <a:off x="602705" y="731095"/>
            <a:ext cx="1096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.. El Dic. </a:t>
            </a:r>
            <a:r>
              <a:rPr lang="es-ES" sz="3600" i="1" u="sng" dirty="0"/>
              <a:t>Enciclopédico Salvat dice que:</a:t>
            </a:r>
          </a:p>
          <a:p>
            <a:r>
              <a:rPr lang="es-ES" sz="3600" dirty="0"/>
              <a:t> “El nombre designa la </a:t>
            </a:r>
            <a:r>
              <a:rPr lang="es-ES" sz="3600" b="1" u="sng" dirty="0"/>
              <a:t>cualidad de la persona.”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08B3FB-1EDB-4FAC-8ADC-D903FAACE8EA}"/>
              </a:ext>
            </a:extLst>
          </p:cNvPr>
          <p:cNvSpPr/>
          <p:nvPr/>
        </p:nvSpPr>
        <p:spPr>
          <a:xfrm>
            <a:off x="602705" y="2398532"/>
            <a:ext cx="10703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highlight>
                  <a:srgbClr val="FFFF00"/>
                </a:highlight>
              </a:rPr>
              <a:t>DIOS LE PUSO NOMBRE A LO QUE CREÓ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8F40BB-1805-4560-891A-03BB547369FA}"/>
              </a:ext>
            </a:extLst>
          </p:cNvPr>
          <p:cNvSpPr/>
          <p:nvPr/>
        </p:nvSpPr>
        <p:spPr>
          <a:xfrm>
            <a:off x="915130" y="3261423"/>
            <a:ext cx="63918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600" b="1" dirty="0">
                <a:latin typeface="Times New Roman" panose="02020603050405020304" pitchFamily="18" charset="0"/>
                <a:ea typeface="Arial Unicode MS"/>
              </a:rPr>
              <a:t>Luz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600" b="1" dirty="0">
                <a:latin typeface="Times New Roman" panose="02020603050405020304" pitchFamily="18" charset="0"/>
                <a:ea typeface="Arial Unicode MS"/>
              </a:rPr>
              <a:t>Lumbrera mayor 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600" b="1" dirty="0">
                <a:latin typeface="Times New Roman" panose="02020603050405020304" pitchFamily="18" charset="0"/>
                <a:ea typeface="Arial Unicode MS"/>
              </a:rPr>
              <a:t>Lumbrera menor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600" b="1" dirty="0">
                <a:latin typeface="Times New Roman" panose="02020603050405020304" pitchFamily="18" charset="0"/>
                <a:ea typeface="Arial Unicode MS"/>
              </a:rPr>
              <a:t>Estrellas</a:t>
            </a: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Mares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s-ES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11385F-3BC0-4BB4-815D-7CD5771A7667}"/>
              </a:ext>
            </a:extLst>
          </p:cNvPr>
          <p:cNvSpPr/>
          <p:nvPr/>
        </p:nvSpPr>
        <p:spPr>
          <a:xfrm>
            <a:off x="5837121" y="330873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Cielos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Noche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Días </a:t>
            </a: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</a:pPr>
            <a:r>
              <a:rPr lang="es-E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Tierra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3200" b="1" dirty="0">
              <a:latin typeface="Times New Roman" panose="02020603050405020304" pitchFamily="18" charset="0"/>
              <a:ea typeface="Arial Unicode MS"/>
            </a:endParaRPr>
          </a:p>
          <a:p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 (Génesis 1: 16-17 y Salmo 147: 4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0553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 Imagen">
            <a:extLst>
              <a:ext uri="{FF2B5EF4-FFF2-40B4-BE49-F238E27FC236}">
                <a16:creationId xmlns:a16="http://schemas.microsoft.com/office/drawing/2014/main" id="{82897922-059A-475C-A1D6-00A0E9858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00425"/>
            <a:ext cx="19050" cy="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75520" y="6913092"/>
            <a:ext cx="8424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800" dirty="0" err="1"/>
              <a:t>Larra±aga</a:t>
            </a:r>
            <a:r>
              <a:rPr lang="es-ES" sz="800" dirty="0"/>
              <a:t>, J. M. T. (2013). TEOLOG═A. En A. R. </a:t>
            </a:r>
            <a:r>
              <a:rPr lang="es-ES" sz="800" dirty="0" err="1"/>
              <a:t>Berzosa</a:t>
            </a:r>
            <a:r>
              <a:rPr lang="es-ES" sz="800" dirty="0"/>
              <a:t> (Ed.), Gran Diccionario </a:t>
            </a:r>
            <a:r>
              <a:rPr lang="es-ES" sz="800" dirty="0" err="1"/>
              <a:t>EnciclopÚdico</a:t>
            </a:r>
            <a:r>
              <a:rPr lang="es-ES" sz="800" dirty="0"/>
              <a:t> de la Biblia (2a Edici¾n, p. 2457). </a:t>
            </a:r>
            <a:r>
              <a:rPr lang="es-ES" sz="800" dirty="0" err="1"/>
              <a:t>Viladecavalls</a:t>
            </a:r>
            <a:r>
              <a:rPr lang="es-ES" sz="800" dirty="0"/>
              <a:t>, Barcelona: Editorial CLIE.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A7B7D1-BAF9-4D78-8CEE-099FAECCA224}"/>
              </a:ext>
            </a:extLst>
          </p:cNvPr>
          <p:cNvSpPr txBox="1"/>
          <p:nvPr/>
        </p:nvSpPr>
        <p:spPr>
          <a:xfrm>
            <a:off x="9498563" y="6371037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Evng</a:t>
            </a:r>
            <a:r>
              <a:rPr lang="es-ES" dirty="0"/>
              <a:t>. De San Juan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BB7B4D-360A-462B-A9B3-7F0D5A443EEB}"/>
              </a:ext>
            </a:extLst>
          </p:cNvPr>
          <p:cNvSpPr/>
          <p:nvPr/>
        </p:nvSpPr>
        <p:spPr>
          <a:xfrm>
            <a:off x="146179" y="117631"/>
            <a:ext cx="119369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JESÚS DIJO: YO SOY…..</a:t>
            </a:r>
            <a:endParaRPr lang="es-ES" sz="3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E549AAB-12A6-4572-8962-4AA6B6127442}"/>
              </a:ext>
            </a:extLst>
          </p:cNvPr>
          <p:cNvSpPr/>
          <p:nvPr/>
        </p:nvSpPr>
        <p:spPr>
          <a:xfrm>
            <a:off x="146179" y="1023821"/>
            <a:ext cx="6096000" cy="4978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El pan de vida 6: 35.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De arriba 8: 23.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El eterno 8: 58.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La luz del mundo 9: 5.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La puerta 10: 7.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El buen pastor 10: 11.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87396F-048D-4B63-92B0-337B8B63FCB5}"/>
              </a:ext>
            </a:extLst>
          </p:cNvPr>
          <p:cNvSpPr/>
          <p:nvPr/>
        </p:nvSpPr>
        <p:spPr>
          <a:xfrm>
            <a:off x="5567266" y="1182510"/>
            <a:ext cx="683311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El Hijo de Dios 10: 36.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La resurrección y la vida 11: 25.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El Señor. 13: 13.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Maestro 13: 13.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El camino la verdad y la vida 14: 6.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La vid verdadera 15: 1.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46E4D9-CFDC-4917-94A3-AB7D998930D1}"/>
              </a:ext>
            </a:extLst>
          </p:cNvPr>
          <p:cNvSpPr/>
          <p:nvPr/>
        </p:nvSpPr>
        <p:spPr>
          <a:xfrm>
            <a:off x="-634482" y="0"/>
            <a:ext cx="12736286" cy="646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</a:t>
            </a:r>
            <a:r>
              <a:rPr lang="es-ES_tradnl" sz="3600" b="1" dirty="0">
                <a:latin typeface="Times New Roman" panose="02020603050405020304" pitchFamily="18" charset="0"/>
                <a:ea typeface="Arial Unicode MS"/>
              </a:rPr>
              <a:t>sús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Jehová </a:t>
            </a:r>
            <a:r>
              <a:rPr lang="es-ES_tradnl" sz="4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Jireh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El Señor proveerá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(Juan 6: 35)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Jehová </a:t>
            </a:r>
            <a:r>
              <a:rPr lang="es-ES_tradnl" sz="4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Rohi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El pastor.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(Juan 10: 11).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Jehová </a:t>
            </a:r>
            <a:r>
              <a:rPr lang="es-ES_tradnl" sz="4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Tsidkenu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Mi justicia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(2Corintios 5: 21).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 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Jehová Rafa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El Señor es mi sanador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(1P. 2: 24).</a:t>
            </a:r>
            <a:endParaRPr lang="es-ES" sz="24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El </a:t>
            </a:r>
            <a:r>
              <a:rPr lang="es-ES_tradnl" sz="4000" dirty="0" err="1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Chaddai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El es suficiente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(2 Corintios 12: 9). 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Emanuel.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  </a:t>
            </a:r>
            <a:r>
              <a:rPr lang="es-ES_tradnl" sz="4000" u="sng" dirty="0">
                <a:latin typeface="Times New Roman" panose="02020603050405020304" pitchFamily="18" charset="0"/>
                <a:ea typeface="Arial Unicode MS"/>
              </a:rPr>
              <a:t>Dios con nosotros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(Mateo 1: 23).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50000"/>
              </a:lnSpc>
            </a:pPr>
            <a:r>
              <a:rPr lang="es-E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. Jesús </a:t>
            </a:r>
            <a: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</a:t>
            </a:r>
            <a:r>
              <a:rPr lang="es-ES" sz="40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Jehová Shalom</a:t>
            </a:r>
            <a:r>
              <a:rPr lang="es-E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ES" sz="4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Señor es mi paz</a:t>
            </a:r>
            <a:r>
              <a:rPr lang="es-E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s-E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Jn</a:t>
            </a:r>
            <a:r>
              <a:rPr lang="es-E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14: 27). 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5894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46E4D9-CFDC-4917-94A3-AB7D998930D1}"/>
              </a:ext>
            </a:extLst>
          </p:cNvPr>
          <p:cNvSpPr/>
          <p:nvPr/>
        </p:nvSpPr>
        <p:spPr>
          <a:xfrm>
            <a:off x="-653143" y="251927"/>
            <a:ext cx="12736286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Dios en el principio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(Juan 1: 1).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único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Dios indivisible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(Juan 10: 30.</a:t>
            </a:r>
            <a:endParaRPr lang="es-ES" sz="24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único Dios eterno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(Apocalipsis 1: 17).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Dios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Omnipresente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(Juan 1: 48).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el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origen de la vida 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(Juan 1: 4). 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  <a:p>
            <a:pPr marL="1371600" lvl="2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Jesús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 es El </a:t>
            </a:r>
            <a:r>
              <a:rPr lang="es-ES_tradnl" sz="4000" dirty="0" err="1">
                <a:latin typeface="Times New Roman" panose="02020603050405020304" pitchFamily="18" charset="0"/>
                <a:ea typeface="Arial Unicode MS"/>
              </a:rPr>
              <a:t>olam</a:t>
            </a: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s-ES_tradnl" sz="4000" b="1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el principio y el fin </a:t>
            </a:r>
            <a:r>
              <a:rPr lang="es-ES_tradnl" sz="2800" dirty="0">
                <a:latin typeface="Times New Roman" panose="02020603050405020304" pitchFamily="18" charset="0"/>
                <a:ea typeface="Arial Unicode MS"/>
              </a:rPr>
              <a:t>(Apocalipsis 22: 13).</a:t>
            </a:r>
            <a:endParaRPr lang="es-ES" sz="3600" dirty="0">
              <a:latin typeface="Times New Roman" panose="02020603050405020304" pitchFamily="18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286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3077915" y="4235595"/>
            <a:ext cx="4433118" cy="892552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s-ES" sz="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¿Que significa </a:t>
            </a:r>
            <a:r>
              <a:rPr lang="es-ES" sz="36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346852" y="161620"/>
            <a:ext cx="11993091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2545" lvl="1" algn="just">
              <a:lnSpc>
                <a:spcPct val="115000"/>
              </a:lnSpc>
              <a:spcAft>
                <a:spcPts val="1000"/>
              </a:spcAft>
            </a:pPr>
            <a:r>
              <a:rPr lang="es-EC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 DIJO HABER DADO A CONOCER EL NOMBRE DEL PADRE</a:t>
            </a:r>
            <a:endParaRPr lang="es-ES" sz="24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35ED875-A092-4B4D-B33E-FED45E9CF632}"/>
              </a:ext>
            </a:extLst>
          </p:cNvPr>
          <p:cNvSpPr/>
          <p:nvPr/>
        </p:nvSpPr>
        <p:spPr>
          <a:xfrm>
            <a:off x="123477" y="1026433"/>
            <a:ext cx="11315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(Juan 17: 6, “He manifestado </a:t>
            </a:r>
            <a:r>
              <a:rPr lang="es-ES" sz="3600" b="1" u="sng" dirty="0">
                <a:latin typeface="Times New Roman" panose="02020603050405020304" pitchFamily="18" charset="0"/>
                <a:ea typeface="Arial Unicode MS"/>
              </a:rPr>
              <a:t>tu Nombre </a:t>
            </a:r>
            <a:r>
              <a:rPr lang="es-ES" sz="3600" dirty="0">
                <a:latin typeface="Times New Roman" panose="02020603050405020304" pitchFamily="18" charset="0"/>
                <a:ea typeface="Arial Unicode MS"/>
              </a:rPr>
              <a:t>a los hombres...”</a:t>
            </a:r>
            <a:endParaRPr lang="es-ES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6B3FC91-ED53-4838-9669-8DC4A558FE4B}"/>
              </a:ext>
            </a:extLst>
          </p:cNvPr>
          <p:cNvSpPr/>
          <p:nvPr/>
        </p:nvSpPr>
        <p:spPr>
          <a:xfrm>
            <a:off x="246918" y="1961073"/>
            <a:ext cx="7666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Times New Roman" panose="02020603050405020304" pitchFamily="18" charset="0"/>
                <a:ea typeface="Arial Unicode MS"/>
              </a:rPr>
              <a:t>“...Guárdalos en </a:t>
            </a:r>
            <a:r>
              <a:rPr lang="es-ES" sz="4000" b="1" u="sng" dirty="0">
                <a:latin typeface="Times New Roman" panose="02020603050405020304" pitchFamily="18" charset="0"/>
                <a:ea typeface="Arial Unicode MS"/>
              </a:rPr>
              <a:t>tu Nombre</a:t>
            </a:r>
            <a:r>
              <a:rPr lang="es-ES" sz="4000" dirty="0">
                <a:latin typeface="Times New Roman" panose="02020603050405020304" pitchFamily="18" charset="0"/>
                <a:ea typeface="Arial Unicode MS"/>
              </a:rPr>
              <a:t>” (v11). </a:t>
            </a:r>
            <a:endParaRPr lang="es-ES" sz="4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1F22A8-8FFE-4485-A929-AC00130A7B5B}"/>
              </a:ext>
            </a:extLst>
          </p:cNvPr>
          <p:cNvSpPr/>
          <p:nvPr/>
        </p:nvSpPr>
        <p:spPr>
          <a:xfrm>
            <a:off x="246917" y="3124904"/>
            <a:ext cx="1220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“Y les ha dado a conocer </a:t>
            </a:r>
            <a:r>
              <a:rPr lang="es-ES" sz="3200" b="1" u="sng" dirty="0">
                <a:latin typeface="Times New Roman" panose="02020603050405020304" pitchFamily="18" charset="0"/>
                <a:ea typeface="Arial Unicode MS"/>
              </a:rPr>
              <a:t>tu Nombre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, y lo daré a conocer a un...” </a:t>
            </a:r>
            <a:r>
              <a:rPr lang="es-ES" sz="2400" dirty="0">
                <a:latin typeface="Times New Roman" panose="02020603050405020304" pitchFamily="18" charset="0"/>
                <a:ea typeface="Arial Unicode MS"/>
              </a:rPr>
              <a:t>(V26) </a:t>
            </a:r>
            <a:endParaRPr lang="es-ES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8F1E88-7A24-4624-9972-FB23AED30738}"/>
              </a:ext>
            </a:extLst>
          </p:cNvPr>
          <p:cNvSpPr txBox="1"/>
          <p:nvPr/>
        </p:nvSpPr>
        <p:spPr>
          <a:xfrm>
            <a:off x="690472" y="5086516"/>
            <a:ext cx="991844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u="sng" dirty="0"/>
              <a:t>Jesús </a:t>
            </a:r>
            <a:r>
              <a:rPr lang="es-ES" sz="2800" dirty="0"/>
              <a:t>es el nombre revelado en el N.T del único Dios del A.T porque Jesús dijo:</a:t>
            </a:r>
          </a:p>
          <a:p>
            <a:pPr algn="ctr"/>
            <a:r>
              <a:rPr lang="es-ES" sz="2800" dirty="0"/>
              <a:t>Yo y el padre </a:t>
            </a:r>
            <a:r>
              <a:rPr lang="es-ES" sz="2800" b="1" dirty="0"/>
              <a:t>UNO SOMOS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491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DISCIPULOS LO ENTENDIERON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F214ADE-C6E0-46BA-900D-A7674117F360}"/>
              </a:ext>
            </a:extLst>
          </p:cNvPr>
          <p:cNvSpPr/>
          <p:nvPr/>
        </p:nvSpPr>
        <p:spPr>
          <a:xfrm>
            <a:off x="248815" y="1656184"/>
            <a:ext cx="99682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>no a todo el pueblo</a:t>
            </a:r>
            <a:r>
              <a:rPr lang="es-ES" sz="4400" dirty="0">
                <a:solidFill>
                  <a:srgbClr val="000000"/>
                </a:solidFill>
                <a:latin typeface="Verdana" panose="020B0604030504040204" pitchFamily="34" charset="0"/>
              </a:rPr>
              <a:t>, sino a los testigos que Dios había ordenado de antemano, </a:t>
            </a:r>
            <a:r>
              <a:rPr lang="es-ES" sz="4400" b="1" dirty="0">
                <a:solidFill>
                  <a:srgbClr val="000000"/>
                </a:solidFill>
                <a:latin typeface="Verdana" panose="020B0604030504040204" pitchFamily="34" charset="0"/>
              </a:rPr>
              <a:t>a nosotros que comimos y bebimos con él </a:t>
            </a:r>
            <a:r>
              <a:rPr lang="es-ES" sz="4400" dirty="0">
                <a:solidFill>
                  <a:srgbClr val="000000"/>
                </a:solidFill>
                <a:latin typeface="Verdana" panose="020B0604030504040204" pitchFamily="34" charset="0"/>
              </a:rPr>
              <a:t>después que resucitó de los muertos. </a:t>
            </a:r>
            <a:r>
              <a:rPr lang="es-ES" sz="3200" dirty="0" err="1">
                <a:solidFill>
                  <a:srgbClr val="000000"/>
                </a:solidFill>
                <a:latin typeface="Verdana" panose="020B0604030504040204" pitchFamily="34" charset="0"/>
              </a:rPr>
              <a:t>Hch</a:t>
            </a:r>
            <a:r>
              <a:rPr lang="es-ES" sz="3200" dirty="0">
                <a:solidFill>
                  <a:srgbClr val="000000"/>
                </a:solidFill>
                <a:latin typeface="Verdana" panose="020B0604030504040204" pitchFamily="34" charset="0"/>
              </a:rPr>
              <a:t>. 10:41 </a:t>
            </a:r>
            <a:endParaRPr lang="es-ES" sz="44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9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 ENSEÑARON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F214ADE-C6E0-46BA-900D-A7674117F360}"/>
              </a:ext>
            </a:extLst>
          </p:cNvPr>
          <p:cNvSpPr/>
          <p:nvPr/>
        </p:nvSpPr>
        <p:spPr>
          <a:xfrm>
            <a:off x="326572" y="1474237"/>
            <a:ext cx="10144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/>
              <a:t>“Y todo lo que hacéis, sea de palabra o de hecho, </a:t>
            </a:r>
            <a:r>
              <a:rPr lang="es-ES" sz="6000" b="1" dirty="0"/>
              <a:t>hacedlo todo </a:t>
            </a:r>
            <a:r>
              <a:rPr lang="es-ES" sz="6000" dirty="0"/>
              <a:t>en el </a:t>
            </a:r>
            <a:r>
              <a:rPr lang="es-ES" sz="6000" b="1" dirty="0"/>
              <a:t>Nombre de Jesús</a:t>
            </a:r>
            <a:r>
              <a:rPr lang="es-ES" sz="6000" dirty="0"/>
              <a:t> </a:t>
            </a:r>
            <a:r>
              <a:rPr lang="es-ES" sz="4400" dirty="0"/>
              <a:t>(Colosenses 3: 17). </a:t>
            </a:r>
            <a:endParaRPr lang="es-ES" sz="138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25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 Imagen">
            <a:extLst>
              <a:ext uri="{FF2B5EF4-FFF2-40B4-BE49-F238E27FC236}">
                <a16:creationId xmlns:a16="http://schemas.microsoft.com/office/drawing/2014/main" id="{0A608841-4BD8-46F7-83DF-BCD153964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65" y="5266506"/>
            <a:ext cx="3084600" cy="194329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7BB9A77-A28C-49C4-B919-57F7A6FFE754}"/>
              </a:ext>
            </a:extLst>
          </p:cNvPr>
          <p:cNvSpPr/>
          <p:nvPr/>
        </p:nvSpPr>
        <p:spPr>
          <a:xfrm>
            <a:off x="167951" y="74646"/>
            <a:ext cx="11952514" cy="713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Haya, pues, en vosotros este sentir que hubo también en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Cristo Jesús, </a:t>
            </a:r>
            <a:br>
              <a:rPr lang="es-ES" sz="2800" b="1" dirty="0"/>
            </a:b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el cual,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siendo en forma de Dios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, no estimó el ser igual a Dios como cosa a que aferrarse, </a:t>
            </a:r>
            <a:br>
              <a:rPr lang="es-ES" sz="2800" dirty="0"/>
            </a:b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sino que se despojó a sí mismo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, tomando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forma de siervo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hecho semejante a los hombres; </a:t>
            </a:r>
            <a:br>
              <a:rPr lang="es-ES" sz="2800" dirty="0"/>
            </a:b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Por lo cual Dios también le exaltó hasta lo sumo, y le dio un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nombre que es sobre todo nombre, </a:t>
            </a:r>
            <a:br>
              <a:rPr lang="es-ES" sz="2800" dirty="0"/>
            </a:b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para que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en el nombre de Jesús 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se doble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toda rodilla 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de los que están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en los cielos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, y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en la tierra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, y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debajo de la tierra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; 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4EF415-05F3-4D8D-ABBB-7115FB1CA21E}"/>
              </a:ext>
            </a:extLst>
          </p:cNvPr>
          <p:cNvSpPr txBox="1"/>
          <p:nvPr/>
        </p:nvSpPr>
        <p:spPr>
          <a:xfrm>
            <a:off x="10403633" y="654270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Fil. Cap. 2</a:t>
            </a:r>
          </a:p>
        </p:txBody>
      </p:sp>
    </p:spTree>
    <p:extLst>
      <p:ext uri="{BB962C8B-B14F-4D97-AF65-F5344CB8AC3E}">
        <p14:creationId xmlns:p14="http://schemas.microsoft.com/office/powerpoint/2010/main" val="16186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77708" y="1182231"/>
            <a:ext cx="9406444" cy="2246769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PROFECÍAS DEL A.T SE CUMPLEN EN JESÚS PORQUE 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99" y="3047575"/>
            <a:ext cx="6048294" cy="38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48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02163" y="1226252"/>
            <a:ext cx="963230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PROFECÍA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SERÍA TRAICIONADO POR SU AMIGO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Salmo 41:9 Aun el hombre de mi paz, en quien yo confiaba, el que de mi pan comía, alzó contra mi el calcañar. (</a:t>
            </a:r>
            <a:r>
              <a:rPr lang="es-ES" sz="3200" dirty="0" err="1">
                <a:latin typeface="Times New Roman" panose="02020603050405020304" pitchFamily="18" charset="0"/>
                <a:ea typeface="Arial Unicode MS"/>
              </a:rPr>
              <a:t>Is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 62:11)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827315" y="4042156"/>
            <a:ext cx="936171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CUMPLIMIENTO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Marcos 14:10 Entonces Judas Iscariote, uno de los doce, fue a los’ principales sacerdotes para entre­gárselo. (Mateo 26:14-16; Marcos 14: 43-45)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30155" y="1207591"/>
            <a:ext cx="963230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PROFECÍA</a:t>
            </a:r>
            <a:endParaRPr lang="es-ES" sz="3200" dirty="0"/>
          </a:p>
          <a:p>
            <a:r>
              <a:rPr lang="es-ES" sz="3200" b="1" dirty="0"/>
              <a:t>SERÍA VENDIDO POR TREINTA PIEZAS DE PLATA</a:t>
            </a:r>
            <a:endParaRPr lang="es-ES" sz="3200" dirty="0"/>
          </a:p>
          <a:p>
            <a:r>
              <a:rPr lang="es-ES" sz="3200" dirty="0"/>
              <a:t>Zacarías 11:12 Y les dije: Si os parece bien, dadme mi salario; y si no, dejadlo. Y pesaron por mi salario treinta piezas de plata. (Zac 11:13)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4023495"/>
            <a:ext cx="936171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/>
              <a:t>CUMPLIMIENTO</a:t>
            </a:r>
            <a:endParaRPr lang="es-ES" sz="2800" dirty="0"/>
          </a:p>
          <a:p>
            <a:r>
              <a:rPr lang="es-ES" sz="2800" dirty="0"/>
              <a:t>Mateo 26:15 y les dijo: ¿Qué me queréis dar, y yo os lo entregaré? Y ellos le asignaron treinta piezas de plata. (Mateo 27: 3-10).</a:t>
            </a:r>
          </a:p>
          <a:p>
            <a:r>
              <a:rPr lang="es-ES" sz="2800" dirty="0"/>
              <a:t> </a:t>
            </a: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4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9935" y="653369"/>
            <a:ext cx="11046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/>
              <a:t>Dios le pidió a Adán </a:t>
            </a:r>
            <a:r>
              <a:rPr lang="es-ES" sz="4000" dirty="0"/>
              <a:t>que designe a cada uno de los seres vivos</a:t>
            </a:r>
            <a:r>
              <a:rPr lang="es-ES" sz="4000" b="1" dirty="0"/>
              <a:t> su nombre.</a:t>
            </a:r>
            <a:endParaRPr lang="es-EC" sz="3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55A2DE-01BA-4BC8-A19E-5E7C7F33C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4815"/>
          <a:stretch/>
        </p:blipFill>
        <p:spPr>
          <a:xfrm>
            <a:off x="775877" y="3017939"/>
            <a:ext cx="3203848" cy="212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8ED1926-8B5B-41E1-9100-5C835A9B1653}"/>
              </a:ext>
            </a:extLst>
          </p:cNvPr>
          <p:cNvSpPr/>
          <p:nvPr/>
        </p:nvSpPr>
        <p:spPr>
          <a:xfrm>
            <a:off x="4236098" y="2528198"/>
            <a:ext cx="7081935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Jehová Dios formó, pues, de la tierra toda bestia del campo, y toda ave de los cielos, y las trajo a Adán para que viese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cómo las había de llamar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; y todo lo que Adán llamó a los animales vivientes, </a:t>
            </a:r>
            <a:r>
              <a:rPr lang="es-ES" sz="2800" b="1" dirty="0">
                <a:solidFill>
                  <a:srgbClr val="000000"/>
                </a:solidFill>
                <a:latin typeface="Verdana" panose="020B0604030504040204" pitchFamily="34" charset="0"/>
              </a:rPr>
              <a:t>ese es su nombre.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r>
              <a:rPr lang="es-ES" sz="2800" dirty="0" err="1">
                <a:solidFill>
                  <a:srgbClr val="000000"/>
                </a:solidFill>
                <a:latin typeface="Verdana" panose="020B0604030504040204" pitchFamily="34" charset="0"/>
              </a:rPr>
              <a:t>Gn</a:t>
            </a:r>
            <a:r>
              <a:rPr lang="es-ES" sz="2800" dirty="0">
                <a:solidFill>
                  <a:srgbClr val="000000"/>
                </a:solidFill>
                <a:latin typeface="Verdana" panose="020B0604030504040204" pitchFamily="34" charset="0"/>
              </a:rPr>
              <a:t>. 2:19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421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30155" y="1207591"/>
            <a:ext cx="963230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PROFECÍA</a:t>
            </a:r>
            <a:endParaRPr lang="es-ES" sz="2400" dirty="0"/>
          </a:p>
          <a:p>
            <a:r>
              <a:rPr lang="es-ES" sz="2400" b="1" dirty="0"/>
              <a:t>EL DINERO SERIA DEVUELTO PARA COMPRAR EL CAMPO DE UN ALFARERO</a:t>
            </a:r>
            <a:endParaRPr lang="es-ES" sz="2400" dirty="0"/>
          </a:p>
          <a:p>
            <a:r>
              <a:rPr lang="es-ES" sz="2400" dirty="0"/>
              <a:t>Zacarías 11:13 Y me dijo Jehová: Échalo al tesoro; ¡hermoso precio. Con que me han apreciado! Y to­mé las treinta piezas de plata, y las eché en la casa de Jehová al tesoro.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500743" y="3639808"/>
            <a:ext cx="9361714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CUMPLIMIENTO</a:t>
            </a:r>
            <a:endParaRPr lang="es-ES" sz="2400" dirty="0"/>
          </a:p>
          <a:p>
            <a:r>
              <a:rPr lang="es-ES" sz="2400" dirty="0"/>
              <a:t>Mt.27:6-7 Los principales sacerdotes, tomando las piezas de plata, dijeron: No es licito echarlas en el tesoro de las ofrendas, porque es precio de sangre. Y después de consultar, compraron con ellas el campo del alfarero, para sepultura de los extranje­ros. (Mt.27: 3-5; 8-10)</a:t>
            </a:r>
          </a:p>
          <a:p>
            <a:endParaRPr lang="es-ES" sz="36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66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30155" y="1207591"/>
            <a:ext cx="963230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/>
              <a:t>PROFECÍA</a:t>
            </a:r>
            <a:endParaRPr lang="es-ES" sz="2800" dirty="0"/>
          </a:p>
          <a:p>
            <a:r>
              <a:rPr lang="es-ES" sz="2800" b="1" dirty="0"/>
              <a:t>PERMANECERÍA EN SILENCIO CUANDO FUERA ACUSADO</a:t>
            </a:r>
            <a:endParaRPr lang="es-ES" sz="2800" dirty="0"/>
          </a:p>
          <a:p>
            <a:r>
              <a:rPr lang="es-ES" sz="2800" dirty="0"/>
              <a:t>Isaías 53:7 Angustiado él. y afligido, no abrió su boca; como cordero fue llevado al matadero; y como ove­ja delante de sus trasquiladores, enmudeció, y no abrió su boca. (Sal 38:13-14)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3942249"/>
            <a:ext cx="936171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/>
              <a:t>CUMPLIMIENTO</a:t>
            </a:r>
            <a:endParaRPr lang="es-ES" sz="2800" dirty="0"/>
          </a:p>
          <a:p>
            <a:r>
              <a:rPr lang="es-ES" sz="2800" dirty="0"/>
              <a:t>Mateo 26: 62-63 Y levantándose el sumo sacerdote, le dijo: ¿No respondes nada? ¿Qué testifican éstos contra ti? Más Jesús callaba. Entonces el sumo sacerdote le dijo: Te conjuro por el Dios viviente que nos digas si eres tú el Cristo, el Hijo de Dios. (Mateo 27: 12-14).</a:t>
            </a:r>
          </a:p>
          <a:p>
            <a:endParaRPr lang="es-ES" sz="48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30155" y="1207591"/>
            <a:ext cx="963230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PROFECÍA</a:t>
            </a:r>
            <a:endParaRPr lang="es-ES" sz="3200" dirty="0"/>
          </a:p>
          <a:p>
            <a:r>
              <a:rPr lang="es-ES" sz="3200" b="1" dirty="0"/>
              <a:t>SERÍA GOLPEADO Y ESCUPIDO</a:t>
            </a:r>
            <a:endParaRPr lang="es-ES" sz="3200" dirty="0"/>
          </a:p>
          <a:p>
            <a:r>
              <a:rPr lang="es-ES" sz="3200" dirty="0"/>
              <a:t>Isaías  50:6 Di mi cuerpo a los heridores, y mis mejillas a los que me mesaban la barba; no escondí mi rostro de injurias y de esputos.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4023495"/>
            <a:ext cx="9361714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CUMPLIMIENTO</a:t>
            </a:r>
            <a:endParaRPr lang="es-ES" sz="3200" dirty="0"/>
          </a:p>
          <a:p>
            <a:r>
              <a:rPr lang="es-ES" sz="3200" dirty="0"/>
              <a:t>Marcos 14: 65 Y algunos comenzaron a escupirte, y a cubrirte el rostro y a darte de puñetazos, y a decirte: Profetiza. Y los alguaciles le daban de bofetadas. (Marcos 15:17; Juan 19:1-3; 18:22)</a:t>
            </a:r>
          </a:p>
          <a:p>
            <a:endParaRPr lang="es-ES" sz="72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40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1171702"/>
            <a:ext cx="963230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PROFECÍA</a:t>
            </a:r>
            <a:endParaRPr lang="es-ES" sz="3200" dirty="0"/>
          </a:p>
          <a:p>
            <a:r>
              <a:rPr lang="es-ES" sz="3200" b="1" dirty="0"/>
              <a:t>SUS MANOS Y SUS PIES SERÍAN HORADADOS</a:t>
            </a:r>
            <a:endParaRPr lang="es-ES" sz="3200" dirty="0"/>
          </a:p>
          <a:p>
            <a:r>
              <a:rPr lang="es-ES" sz="3200" dirty="0"/>
              <a:t>Salmo 22:16 Porque perros me han rodeado; me ha cercado cuadrilla de malignos; horadaron mis ma­nos y mis pies. (Zacarías 12: 10)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4023495"/>
            <a:ext cx="936171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CUMPLIMIENTO</a:t>
            </a:r>
            <a:endParaRPr lang="es-ES" sz="3200" dirty="0"/>
          </a:p>
          <a:p>
            <a:r>
              <a:rPr lang="es-ES" sz="3200" dirty="0"/>
              <a:t>Juan 20: 27 Luego dijo a Tomás: Pon aquí tu dedo, y mira mis manos; y acerca tu mano, y métela en mi costado; y no seas incrédulo, sino creyente. (Juan 19: 37; 20: 25-26).</a:t>
            </a:r>
            <a:endParaRPr lang="es-ES" sz="115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5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1171702"/>
            <a:ext cx="963230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/>
              <a:t>PROFECÍA</a:t>
            </a:r>
            <a:endParaRPr lang="es-ES" sz="3600" dirty="0"/>
          </a:p>
          <a:p>
            <a:r>
              <a:rPr lang="es-ES" sz="3600" b="1" dirty="0"/>
              <a:t>SOLDADOS ECHARÍAN SUERTE SOBRE SUS ROPAS</a:t>
            </a:r>
            <a:endParaRPr lang="es-ES" sz="3600" dirty="0"/>
          </a:p>
          <a:p>
            <a:r>
              <a:rPr lang="es-ES" sz="3600" dirty="0"/>
              <a:t>Salmo 22:18 Repartieron entre si mis vestidos, y so­bre mi ropa echaron suertes.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4079481"/>
            <a:ext cx="936171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b="1" dirty="0"/>
              <a:t>CUMPLIMIENTO</a:t>
            </a:r>
            <a:endParaRPr lang="es-ES" sz="3200" dirty="0"/>
          </a:p>
          <a:p>
            <a:r>
              <a:rPr lang="es-ES" sz="3200" dirty="0"/>
              <a:t>Marcos 15: 24 Cuando le hubieron crucificado, repartie­ron entre sí sus vestidos, echando suertes sobre ellos para ver qué se llevaría cada uno. (Juan 19: 24).</a:t>
            </a: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14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1171702"/>
            <a:ext cx="963230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i="1" dirty="0"/>
              <a:t>Alzad, oh puertas, vuestras cabezas,</a:t>
            </a:r>
            <a:br>
              <a:rPr lang="es-ES" sz="4800" dirty="0"/>
            </a:br>
            <a:r>
              <a:rPr lang="es-ES" sz="2800" i="1" dirty="0"/>
              <a:t>Y alzaos vosotras, puertas eternas,</a:t>
            </a:r>
            <a:br>
              <a:rPr lang="es-ES" sz="4800" dirty="0"/>
            </a:br>
            <a:r>
              <a:rPr lang="es-ES" sz="2800" i="1" dirty="0"/>
              <a:t>Y entrará el Rey de gloria.</a:t>
            </a:r>
            <a:br>
              <a:rPr lang="es-ES" sz="4800" dirty="0"/>
            </a:br>
            <a:r>
              <a:rPr lang="es-ES" sz="2800" b="1" i="1" dirty="0"/>
              <a:t>¿Quién es este Rey de gloria?</a:t>
            </a:r>
            <a:br>
              <a:rPr lang="es-ES" sz="4800" b="1" dirty="0"/>
            </a:br>
            <a:r>
              <a:rPr lang="es-ES" sz="2800" b="1" i="1" dirty="0">
                <a:highlight>
                  <a:srgbClr val="FFFF00"/>
                </a:highlight>
              </a:rPr>
              <a:t>Jehová de los ejércitos,</a:t>
            </a:r>
            <a:br>
              <a:rPr lang="es-ES" sz="4800" b="1" dirty="0">
                <a:highlight>
                  <a:srgbClr val="FFFF00"/>
                </a:highlight>
              </a:rPr>
            </a:br>
            <a:r>
              <a:rPr lang="es-ES" sz="2800" i="1" dirty="0"/>
              <a:t>El es el Rey de la gloria. </a:t>
            </a:r>
            <a:r>
              <a:rPr lang="es-ES" i="1" dirty="0" err="1"/>
              <a:t>Salm</a:t>
            </a:r>
            <a:r>
              <a:rPr lang="es-ES" i="1" dirty="0"/>
              <a:t>. 24:9-10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622041" y="4079481"/>
            <a:ext cx="936171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Apocalipsis.4:2: Diciendo: “</a:t>
            </a:r>
            <a:r>
              <a:rPr lang="es-ES" sz="4000" i="1" dirty="0"/>
              <a:t>Y he aquí</a:t>
            </a:r>
            <a:r>
              <a:rPr lang="es-ES" sz="4000" b="1" i="1" dirty="0"/>
              <a:t>, un trono</a:t>
            </a:r>
            <a:r>
              <a:rPr lang="es-ES" sz="4000" i="1" dirty="0"/>
              <a:t> establecido en el cielo, </a:t>
            </a:r>
            <a:r>
              <a:rPr lang="es-ES" sz="4000" b="1" i="1" dirty="0"/>
              <a:t>y en el trono</a:t>
            </a:r>
            <a:r>
              <a:rPr lang="es-ES" sz="4000" b="1" i="1" u="sng" dirty="0"/>
              <a:t>, </a:t>
            </a:r>
            <a:r>
              <a:rPr lang="es-ES" sz="4000" b="1" i="1" u="sng" dirty="0">
                <a:highlight>
                  <a:srgbClr val="FFFF00"/>
                </a:highlight>
              </a:rPr>
              <a:t>UNO </a:t>
            </a:r>
            <a:r>
              <a:rPr lang="es-ES" sz="4000" b="1" i="1" dirty="0">
                <a:highlight>
                  <a:srgbClr val="FFFF00"/>
                </a:highlight>
              </a:rPr>
              <a:t> sentado</a:t>
            </a:r>
            <a:r>
              <a:rPr lang="es-ES" sz="4000" b="1" dirty="0"/>
              <a:t>.” </a:t>
            </a:r>
            <a:endParaRPr lang="es-ES" sz="6600" b="1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3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1171702"/>
            <a:ext cx="9632302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Los veinticuatro ancianos alrededor </a:t>
            </a:r>
            <a:r>
              <a:rPr lang="es-ES" sz="4000" b="1" u="sng" dirty="0"/>
              <a:t>del trono</a:t>
            </a:r>
            <a:r>
              <a:rPr lang="es-ES" sz="4000" dirty="0"/>
              <a:t> se refieren á Él como “Santo, santo, santo es el Señor Dios Todopoderoso, </a:t>
            </a:r>
            <a:r>
              <a:rPr lang="es-ES" sz="4000" b="1" u="sng" dirty="0"/>
              <a:t>el que era, el que es, y </a:t>
            </a:r>
            <a:r>
              <a:rPr lang="es-ES" sz="4000" b="1" u="sng" dirty="0">
                <a:highlight>
                  <a:srgbClr val="FFFF00"/>
                </a:highlight>
              </a:rPr>
              <a:t>el que ha de venir</a:t>
            </a:r>
            <a:r>
              <a:rPr lang="es-ES" sz="4000" dirty="0"/>
              <a:t>” </a:t>
            </a:r>
            <a:r>
              <a:rPr lang="es-ES" dirty="0"/>
              <a:t>(Apocalipsis.4: 8). </a:t>
            </a:r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9E05-D19A-4830-9E39-AE6540563EE3}"/>
              </a:ext>
            </a:extLst>
          </p:cNvPr>
          <p:cNvSpPr/>
          <p:nvPr/>
        </p:nvSpPr>
        <p:spPr>
          <a:xfrm>
            <a:off x="381368" y="4497030"/>
            <a:ext cx="93617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¿Quién es?</a:t>
            </a:r>
            <a:endParaRPr lang="es-ES" sz="6600" b="1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E93FDCD-D287-4A86-9D6C-92FFF9987467}"/>
              </a:ext>
            </a:extLst>
          </p:cNvPr>
          <p:cNvSpPr/>
          <p:nvPr/>
        </p:nvSpPr>
        <p:spPr>
          <a:xfrm>
            <a:off x="505776" y="5386633"/>
            <a:ext cx="93617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¿Quién es el que ha de venir?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187625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1171702"/>
            <a:ext cx="9632302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/>
              <a:t>(Hechos 1:10-11) </a:t>
            </a:r>
            <a:r>
              <a:rPr lang="es-ES" sz="4800" dirty="0"/>
              <a:t> </a:t>
            </a:r>
            <a:r>
              <a:rPr lang="es-ES" sz="4800" b="1" i="1" dirty="0"/>
              <a:t>“…este mismo Jesús que ha sido tomado desde vosotros arriba en el cielo, </a:t>
            </a:r>
            <a:r>
              <a:rPr lang="es-ES" sz="4800" b="1" i="1" dirty="0">
                <a:highlight>
                  <a:srgbClr val="FFFF00"/>
                </a:highlight>
              </a:rPr>
              <a:t>así vendrá </a:t>
            </a:r>
            <a:r>
              <a:rPr lang="es-ES" sz="4800" b="1" i="1" dirty="0"/>
              <a:t>como le habéis visto ir al cielo”.</a:t>
            </a:r>
            <a:endParaRPr lang="es-ES" sz="5400" dirty="0"/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E93FDCD-D287-4A86-9D6C-92FFF9987467}"/>
              </a:ext>
            </a:extLst>
          </p:cNvPr>
          <p:cNvSpPr/>
          <p:nvPr/>
        </p:nvSpPr>
        <p:spPr>
          <a:xfrm>
            <a:off x="133145" y="5178213"/>
            <a:ext cx="936171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¿</a:t>
            </a:r>
            <a:r>
              <a:rPr lang="es-ES" sz="4000" dirty="0">
                <a:highlight>
                  <a:srgbClr val="FFFF00"/>
                </a:highlight>
              </a:rPr>
              <a:t>Quién es el que ha de venir?</a:t>
            </a:r>
            <a:endParaRPr lang="es-ES" sz="6600" b="1" dirty="0">
              <a:highlight>
                <a:srgbClr val="FFFF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CF45D8-A70A-4B78-A660-440CEAE23886}"/>
              </a:ext>
            </a:extLst>
          </p:cNvPr>
          <p:cNvSpPr/>
          <p:nvPr/>
        </p:nvSpPr>
        <p:spPr>
          <a:xfrm>
            <a:off x="0" y="5886099"/>
            <a:ext cx="98674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dirty="0"/>
              <a:t>¿</a:t>
            </a:r>
            <a:r>
              <a:rPr lang="es-ES" sz="4000" dirty="0">
                <a:highlight>
                  <a:srgbClr val="FFFF00"/>
                </a:highlight>
              </a:rPr>
              <a:t>Quién es el que está sentado en el trono?</a:t>
            </a:r>
            <a:endParaRPr lang="es-ES" sz="6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30221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269400" y="3579799"/>
            <a:ext cx="963230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4400" b="1" u="sng" dirty="0"/>
              <a:t>Un Trono, Un Rostro, y Un Nombre. </a:t>
            </a:r>
            <a:endParaRPr lang="es-ES" altLang="es-ES" sz="13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  <p:pic>
        <p:nvPicPr>
          <p:cNvPr id="7" name="5 Imagen">
            <a:extLst>
              <a:ext uri="{FF2B5EF4-FFF2-40B4-BE49-F238E27FC236}">
                <a16:creationId xmlns:a16="http://schemas.microsoft.com/office/drawing/2014/main" id="{DC7B7A96-1153-4F6A-B83E-839AA0B1A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45" y="5128414"/>
            <a:ext cx="3084600" cy="19432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3BCFA0E-9D87-4B09-802B-FEBADB0A702B}"/>
              </a:ext>
            </a:extLst>
          </p:cNvPr>
          <p:cNvSpPr/>
          <p:nvPr/>
        </p:nvSpPr>
        <p:spPr>
          <a:xfrm>
            <a:off x="454090" y="1273127"/>
            <a:ext cx="8653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Apocalipsis 22:3-4, está hablando del trono de Dios y del Cordero. Estos versículos hablan de: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85715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10780" y="68035"/>
            <a:ext cx="9406444" cy="1015663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s-ES" sz="1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JESÚS ES EL NOMBRE DE JAHWEH</a:t>
            </a:r>
            <a:endParaRPr lang="es-ES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9 Imagen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52" y="3429000"/>
            <a:ext cx="2103702" cy="2037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FFB65-31B8-4D35-A624-68BA8F9C3DA6}"/>
              </a:ext>
            </a:extLst>
          </p:cNvPr>
          <p:cNvSpPr/>
          <p:nvPr/>
        </p:nvSpPr>
        <p:spPr>
          <a:xfrm>
            <a:off x="110780" y="2280092"/>
            <a:ext cx="9632302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</a:rPr>
              <a:t>“</a:t>
            </a:r>
            <a:r>
              <a:rPr lang="es-ES" altLang="es-ES" sz="4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</a:rPr>
              <a:t>Yo soy el Alfa y la Omega, principio y fin, dice el Señor, el que es y que era y que ha de venir, el Todopoderoso</a:t>
            </a:r>
            <a:r>
              <a:rPr lang="es-ES" altLang="es-ES" sz="4800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</a:rPr>
              <a:t>” (Ap.1:8). </a:t>
            </a:r>
            <a:endParaRPr lang="es-ES" altLang="es-ES" sz="6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5 Imagen">
            <a:extLst>
              <a:ext uri="{FF2B5EF4-FFF2-40B4-BE49-F238E27FC236}">
                <a16:creationId xmlns:a16="http://schemas.microsoft.com/office/drawing/2014/main" id="{9C39C41F-6400-4926-BAE9-8517B89DB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00" y="4969794"/>
            <a:ext cx="3084600" cy="19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80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AEE9963-DD73-498E-8CDE-123A5A373D41}"/>
              </a:ext>
            </a:extLst>
          </p:cNvPr>
          <p:cNvSpPr/>
          <p:nvPr/>
        </p:nvSpPr>
        <p:spPr>
          <a:xfrm>
            <a:off x="550506" y="830424"/>
            <a:ext cx="4912889" cy="3252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DA9339-7B08-4E72-B1C7-8DB4254A6FDA}"/>
              </a:ext>
            </a:extLst>
          </p:cNvPr>
          <p:cNvSpPr txBox="1"/>
          <p:nvPr/>
        </p:nvSpPr>
        <p:spPr>
          <a:xfrm>
            <a:off x="5498731" y="949004"/>
            <a:ext cx="6223520" cy="31334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836AC40-3E91-4CE1-8637-B8209F27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611" y="-17134"/>
            <a:ext cx="9334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NOMBRES EN LA BIBLIA CON SIGNIFICADOS </a:t>
            </a:r>
            <a:endParaRPr kumimoji="0" lang="es-ES" altLang="es-ES" sz="40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5D7FF7-E833-42C3-82CC-2C07272A8485}"/>
              </a:ext>
            </a:extLst>
          </p:cNvPr>
          <p:cNvSpPr/>
          <p:nvPr/>
        </p:nvSpPr>
        <p:spPr>
          <a:xfrm>
            <a:off x="469749" y="949004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Eva significa vida- (Gn.3: 20) 	</a:t>
            </a:r>
            <a:endParaRPr lang="es-ES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6DB4D4-B455-4108-AB7B-69106B9A0DBC}"/>
              </a:ext>
            </a:extLst>
          </p:cNvPr>
          <p:cNvSpPr/>
          <p:nvPr/>
        </p:nvSpPr>
        <p:spPr>
          <a:xfrm>
            <a:off x="469749" y="1699699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Noé - Reposo (</a:t>
            </a:r>
            <a:r>
              <a:rPr lang="es-ES" sz="3200" dirty="0" err="1">
                <a:latin typeface="Times New Roman" panose="02020603050405020304" pitchFamily="18" charset="0"/>
                <a:ea typeface="Arial Unicode MS"/>
              </a:rPr>
              <a:t>Gn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. 5: 29), </a:t>
            </a:r>
            <a:endParaRPr lang="es-ES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D5076E-23B4-4801-BBB0-7533DC2335C2}"/>
              </a:ext>
            </a:extLst>
          </p:cNvPr>
          <p:cNvSpPr/>
          <p:nvPr/>
        </p:nvSpPr>
        <p:spPr>
          <a:xfrm>
            <a:off x="469749" y="2460989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Isaac - risa (Gn.17: 19)</a:t>
            </a:r>
            <a:endParaRPr lang="es-ES" sz="3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7CFD5AE-C94C-4453-B1FF-810DD96A53BE}"/>
              </a:ext>
            </a:extLst>
          </p:cNvPr>
          <p:cNvSpPr/>
          <p:nvPr/>
        </p:nvSpPr>
        <p:spPr>
          <a:xfrm>
            <a:off x="640702" y="3221695"/>
            <a:ext cx="4222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err="1">
                <a:latin typeface="Times New Roman" panose="02020603050405020304" pitchFamily="18" charset="0"/>
                <a:ea typeface="Arial Unicode MS"/>
              </a:rPr>
              <a:t>Natanael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 – Dios ha dado</a:t>
            </a:r>
            <a:endParaRPr lang="es-ES" sz="3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86517A-A3DF-4F08-AEB0-6AD5C65576CF}"/>
              </a:ext>
            </a:extLst>
          </p:cNvPr>
          <p:cNvSpPr/>
          <p:nvPr/>
        </p:nvSpPr>
        <p:spPr>
          <a:xfrm>
            <a:off x="5492622" y="978523"/>
            <a:ext cx="6096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sz="2800" b="1" dirty="0">
                <a:latin typeface="Times New Roman" panose="02020603050405020304" pitchFamily="18" charset="0"/>
                <a:ea typeface="Arial Unicode MS"/>
              </a:rPr>
              <a:t>Hay otros nombres que son sencillamente sacados de la naturaleza </a:t>
            </a:r>
            <a:endParaRPr lang="es-ES" sz="2800" b="1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E506FB2-5A8E-4DAE-8743-18595038C4E4}"/>
              </a:ext>
            </a:extLst>
          </p:cNvPr>
          <p:cNvSpPr/>
          <p:nvPr/>
        </p:nvSpPr>
        <p:spPr>
          <a:xfrm>
            <a:off x="5061443" y="2398903"/>
            <a:ext cx="2871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ES_tradnl" sz="2800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/>
              </a:rPr>
              <a:t>Labán = blanco</a:t>
            </a:r>
            <a:endParaRPr lang="es-ES" sz="48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92A54B-48AB-4A42-97C2-D850AE098907}"/>
              </a:ext>
            </a:extLst>
          </p:cNvPr>
          <p:cNvSpPr/>
          <p:nvPr/>
        </p:nvSpPr>
        <p:spPr>
          <a:xfrm>
            <a:off x="5061443" y="1932630"/>
            <a:ext cx="329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ES_tradnl" sz="2800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/>
              </a:rPr>
              <a:t>Lea = vaca salvaje</a:t>
            </a:r>
            <a:endParaRPr lang="es-ES" sz="48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443351-9102-4C82-83F8-E05F175BF80C}"/>
              </a:ext>
            </a:extLst>
          </p:cNvPr>
          <p:cNvSpPr/>
          <p:nvPr/>
        </p:nvSpPr>
        <p:spPr>
          <a:xfrm>
            <a:off x="5061443" y="2960085"/>
            <a:ext cx="2824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ES_tradnl" sz="2800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/>
              </a:rPr>
              <a:t>Tabita = gacela</a:t>
            </a:r>
            <a:endParaRPr lang="es-ES" sz="48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C8DE2A1-DA93-4328-939E-1254110DF494}"/>
              </a:ext>
            </a:extLst>
          </p:cNvPr>
          <p:cNvSpPr/>
          <p:nvPr/>
        </p:nvSpPr>
        <p:spPr>
          <a:xfrm>
            <a:off x="5061443" y="3559229"/>
            <a:ext cx="3085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spcAft>
                <a:spcPts val="0"/>
              </a:spcAft>
            </a:pPr>
            <a:r>
              <a:rPr lang="es-ES_tradnl" sz="2800" dirty="0">
                <a:solidFill>
                  <a:srgbClr val="008000"/>
                </a:solidFill>
                <a:latin typeface="Times New Roman" panose="02020603050405020304" pitchFamily="18" charset="0"/>
                <a:ea typeface="Arial Unicode MS"/>
              </a:rPr>
              <a:t>Tamar = palmera</a:t>
            </a:r>
            <a:endParaRPr lang="es-ES" sz="4800" b="1" i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50CFCD-4A1C-4E3A-B013-BDEA7F57C2E3}"/>
              </a:ext>
            </a:extLst>
          </p:cNvPr>
          <p:cNvSpPr/>
          <p:nvPr/>
        </p:nvSpPr>
        <p:spPr>
          <a:xfrm>
            <a:off x="956371" y="4349184"/>
            <a:ext cx="97477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Hay nombres surgidos de las circunstancias históricas:</a:t>
            </a:r>
            <a:endParaRPr lang="es-ES" sz="3200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3E10BEE-86C6-4718-993D-B644540C6558}"/>
              </a:ext>
            </a:extLst>
          </p:cNvPr>
          <p:cNvSpPr/>
          <p:nvPr/>
        </p:nvSpPr>
        <p:spPr>
          <a:xfrm>
            <a:off x="1061762" y="506994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758950" algn="l"/>
              </a:tabLst>
            </a:pPr>
            <a:r>
              <a:rPr lang="es-ES_tradnl" sz="3200" dirty="0" err="1">
                <a:latin typeface="Times New Roman" panose="02020603050405020304" pitchFamily="18" charset="0"/>
                <a:ea typeface="Arial Unicode MS"/>
              </a:rPr>
              <a:t>Icabod</a:t>
            </a: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 – sin gloria </a:t>
            </a:r>
            <a:endParaRPr lang="es-ES" sz="5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758950" algn="l"/>
              </a:tabLst>
            </a:pPr>
            <a:r>
              <a:rPr lang="es-ES_tradnl" sz="3200" dirty="0">
                <a:latin typeface="Times New Roman" panose="02020603050405020304" pitchFamily="18" charset="0"/>
                <a:ea typeface="Arial Unicode MS"/>
              </a:rPr>
              <a:t>Zorobabel- nacido en Babilonia.</a:t>
            </a:r>
            <a:r>
              <a:rPr lang="es-ES_tradnl" sz="3200" b="1" dirty="0">
                <a:latin typeface="Times New Roman" panose="02020603050405020304" pitchFamily="18" charset="0"/>
                <a:ea typeface="Arial Unicode MS"/>
              </a:rPr>
              <a:t> </a:t>
            </a:r>
            <a:endParaRPr lang="es-ES" sz="5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8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584718" y="1371800"/>
            <a:ext cx="113398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u="sng" dirty="0">
                <a:latin typeface="Times New Roman" panose="02020603050405020304" pitchFamily="18" charset="0"/>
                <a:ea typeface="Arial Unicode MS"/>
              </a:rPr>
              <a:t>“</a:t>
            </a:r>
            <a:r>
              <a:rPr lang="es-ES" sz="6000" i="1" dirty="0">
                <a:latin typeface="Times New Roman" panose="02020603050405020304" pitchFamily="18" charset="0"/>
                <a:ea typeface="Arial Unicode MS"/>
              </a:rPr>
              <a:t>Y en ningún otro hay salvación</a:t>
            </a:r>
            <a:r>
              <a:rPr lang="es-ES" sz="60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6000" i="1" dirty="0">
                <a:latin typeface="Times New Roman" panose="02020603050405020304" pitchFamily="18" charset="0"/>
                <a:ea typeface="Arial Unicode MS"/>
              </a:rPr>
              <a:t>porque </a:t>
            </a:r>
            <a:r>
              <a:rPr lang="es-ES" sz="6000" b="1" i="1" u="sng" dirty="0">
                <a:latin typeface="Times New Roman" panose="02020603050405020304" pitchFamily="18" charset="0"/>
                <a:ea typeface="Arial Unicode MS"/>
              </a:rPr>
              <a:t>no hay otro Nombre</a:t>
            </a:r>
            <a:r>
              <a:rPr lang="es-ES" sz="6000" b="1" i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60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6000" i="1" dirty="0">
                <a:latin typeface="Times New Roman" panose="02020603050405020304" pitchFamily="18" charset="0"/>
                <a:ea typeface="Arial Unicode MS"/>
              </a:rPr>
              <a:t>bajo el cielo, dado a los hombres, en que podamos ser salvos” </a:t>
            </a:r>
            <a:r>
              <a:rPr lang="es-ES" sz="6000" dirty="0">
                <a:latin typeface="Times New Roman" panose="02020603050405020304" pitchFamily="18" charset="0"/>
                <a:ea typeface="Arial Unicode MS"/>
              </a:rPr>
              <a:t>(Hechos 4:12). 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179837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286139" y="560037"/>
            <a:ext cx="113398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/>
              <a:t>“Y todo lo que </a:t>
            </a:r>
            <a:r>
              <a:rPr lang="es-ES" sz="6600" dirty="0" err="1"/>
              <a:t>hacéis,sea</a:t>
            </a:r>
            <a:r>
              <a:rPr lang="es-ES" sz="6600" dirty="0"/>
              <a:t> de palabra o de hecho, </a:t>
            </a:r>
            <a:r>
              <a:rPr lang="es-ES" sz="6600" b="1" dirty="0">
                <a:highlight>
                  <a:srgbClr val="FFFF00"/>
                </a:highlight>
              </a:rPr>
              <a:t>hacedlo todo </a:t>
            </a:r>
            <a:r>
              <a:rPr lang="es-ES" sz="6600" dirty="0"/>
              <a:t>en </a:t>
            </a:r>
            <a:r>
              <a:rPr lang="es-ES" sz="6600" b="1" dirty="0"/>
              <a:t>el nombre </a:t>
            </a:r>
            <a:r>
              <a:rPr lang="es-ES" sz="6600" dirty="0"/>
              <a:t>del Señor Jesús”. Colosenses.3:16-17</a:t>
            </a:r>
            <a:endParaRPr lang="es-ES" sz="28700" dirty="0"/>
          </a:p>
        </p:txBody>
      </p:sp>
    </p:spTree>
    <p:extLst>
      <p:ext uri="{BB962C8B-B14F-4D97-AF65-F5344CB8AC3E}">
        <p14:creationId xmlns:p14="http://schemas.microsoft.com/office/powerpoint/2010/main" val="2823066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342123" y="1175857"/>
            <a:ext cx="113398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dirty="0"/>
              <a:t>Por tanto, id, y haced discípulos a todas las naciones, bautizándolos </a:t>
            </a:r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nombre </a:t>
            </a:r>
            <a:r>
              <a:rPr lang="es-ES" sz="6000" dirty="0"/>
              <a:t>del Padre, y del Hijo, y del Espíritu Santo; </a:t>
            </a:r>
            <a:endParaRPr lang="es-ES" sz="1777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DB755E-DD6D-4AEC-B9C4-B31CC4FCB2E3}"/>
              </a:ext>
            </a:extLst>
          </p:cNvPr>
          <p:cNvSpPr txBox="1"/>
          <p:nvPr/>
        </p:nvSpPr>
        <p:spPr>
          <a:xfrm>
            <a:off x="8456909" y="5682143"/>
            <a:ext cx="232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Mt. 28:19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62370C-A099-4B69-9195-456408C437A1}"/>
              </a:ext>
            </a:extLst>
          </p:cNvPr>
          <p:cNvSpPr txBox="1"/>
          <p:nvPr/>
        </p:nvSpPr>
        <p:spPr>
          <a:xfrm>
            <a:off x="342123" y="300161"/>
            <a:ext cx="1101012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EL MANDAMIENTO</a:t>
            </a:r>
          </a:p>
        </p:txBody>
      </p:sp>
    </p:spTree>
    <p:extLst>
      <p:ext uri="{BB962C8B-B14F-4D97-AF65-F5344CB8AC3E}">
        <p14:creationId xmlns:p14="http://schemas.microsoft.com/office/powerpoint/2010/main" val="35928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342123" y="1175857"/>
            <a:ext cx="113398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/>
              <a:t>Pedro les dijo: Arrepentíos, y bautícese cada uno de vosotros </a:t>
            </a:r>
            <a:r>
              <a:rPr lang="es-E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nombre de Jesucristo </a:t>
            </a:r>
            <a:r>
              <a:rPr lang="es-ES" sz="5400" dirty="0"/>
              <a:t>para perdón de los pecados; y recibiréis el don del Espíritu Santo. </a:t>
            </a:r>
            <a:endParaRPr lang="es-ES" sz="400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DB755E-DD6D-4AEC-B9C4-B31CC4FCB2E3}"/>
              </a:ext>
            </a:extLst>
          </p:cNvPr>
          <p:cNvSpPr txBox="1"/>
          <p:nvPr/>
        </p:nvSpPr>
        <p:spPr>
          <a:xfrm>
            <a:off x="8602824" y="5775649"/>
            <a:ext cx="232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Hch</a:t>
            </a:r>
            <a:r>
              <a:rPr lang="es-ES" sz="2400" dirty="0"/>
              <a:t>. 2:28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62370C-A099-4B69-9195-456408C437A1}"/>
              </a:ext>
            </a:extLst>
          </p:cNvPr>
          <p:cNvSpPr txBox="1"/>
          <p:nvPr/>
        </p:nvSpPr>
        <p:spPr>
          <a:xfrm>
            <a:off x="597160" y="234168"/>
            <a:ext cx="1101012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EL CUMPLIMIENTO</a:t>
            </a:r>
          </a:p>
        </p:txBody>
      </p:sp>
    </p:spTree>
    <p:extLst>
      <p:ext uri="{BB962C8B-B14F-4D97-AF65-F5344CB8AC3E}">
        <p14:creationId xmlns:p14="http://schemas.microsoft.com/office/powerpoint/2010/main" val="19527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342123" y="1175857"/>
            <a:ext cx="113398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/>
              <a:t>Ahora, pues, ¿por qué te detienes? Levántate y bautízate, y lava tus pecados, </a:t>
            </a:r>
            <a:r>
              <a:rPr lang="es-ES" sz="6600" b="1" dirty="0"/>
              <a:t>invocando su nombre</a:t>
            </a:r>
            <a:r>
              <a:rPr lang="es-ES" sz="6600" dirty="0"/>
              <a:t>.</a:t>
            </a:r>
            <a:endParaRPr lang="es-ES" sz="400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DB755E-DD6D-4AEC-B9C4-B31CC4FCB2E3}"/>
              </a:ext>
            </a:extLst>
          </p:cNvPr>
          <p:cNvSpPr txBox="1"/>
          <p:nvPr/>
        </p:nvSpPr>
        <p:spPr>
          <a:xfrm>
            <a:off x="8602824" y="5775649"/>
            <a:ext cx="232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Hch</a:t>
            </a:r>
            <a:r>
              <a:rPr lang="es-ES" sz="2400" dirty="0"/>
              <a:t>. 22:16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62370C-A099-4B69-9195-456408C437A1}"/>
              </a:ext>
            </a:extLst>
          </p:cNvPr>
          <p:cNvSpPr txBox="1"/>
          <p:nvPr/>
        </p:nvSpPr>
        <p:spPr>
          <a:xfrm>
            <a:off x="597160" y="234168"/>
            <a:ext cx="1101012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EL CUMPLIMIENTO</a:t>
            </a:r>
          </a:p>
        </p:txBody>
      </p:sp>
    </p:spTree>
    <p:extLst>
      <p:ext uri="{BB962C8B-B14F-4D97-AF65-F5344CB8AC3E}">
        <p14:creationId xmlns:p14="http://schemas.microsoft.com/office/powerpoint/2010/main" val="41765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75BCE42-3D58-4909-A898-2AEFE4CE88C3}"/>
              </a:ext>
            </a:extLst>
          </p:cNvPr>
          <p:cNvSpPr/>
          <p:nvPr/>
        </p:nvSpPr>
        <p:spPr>
          <a:xfrm>
            <a:off x="267477" y="1905506"/>
            <a:ext cx="113398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Y en ningún otro hay salvación; porque </a:t>
            </a:r>
            <a:r>
              <a:rPr lang="es-ES" sz="4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no hay otro nombre</a:t>
            </a:r>
            <a:r>
              <a:rPr lang="es-ES" sz="4800" b="0" i="0" u="none" strike="noStrike" dirty="0">
                <a:solidFill>
                  <a:srgbClr val="000000"/>
                </a:solidFill>
                <a:effectLst/>
                <a:latin typeface="system-ui"/>
              </a:rPr>
              <a:t> bajo el cielo, dado a los hombres, en que podamos ser salvos. </a:t>
            </a:r>
          </a:p>
          <a:p>
            <a:r>
              <a:rPr lang="es-ES" sz="4800" b="1" i="0" u="none" strike="noStrike" dirty="0">
                <a:solidFill>
                  <a:srgbClr val="000000"/>
                </a:solidFill>
                <a:effectLst/>
                <a:latin typeface="system-ui"/>
              </a:rPr>
              <a:t>Hechos 4:12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62370C-A099-4B69-9195-456408C437A1}"/>
              </a:ext>
            </a:extLst>
          </p:cNvPr>
          <p:cNvSpPr txBox="1"/>
          <p:nvPr/>
        </p:nvSpPr>
        <p:spPr>
          <a:xfrm>
            <a:off x="267477" y="934560"/>
            <a:ext cx="1101012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/>
              <a:t>NO HAY OTRO NOMBRE</a:t>
            </a:r>
          </a:p>
        </p:txBody>
      </p:sp>
    </p:spTree>
    <p:extLst>
      <p:ext uri="{BB962C8B-B14F-4D97-AF65-F5344CB8AC3E}">
        <p14:creationId xmlns:p14="http://schemas.microsoft.com/office/powerpoint/2010/main" val="42817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629DE5-E4C3-4645-92FB-D4369FD9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842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5659-83B8-4809-AB24-04149400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7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B348A6-278F-456B-9271-9F33E275109F}"/>
              </a:ext>
            </a:extLst>
          </p:cNvPr>
          <p:cNvSpPr/>
          <p:nvPr/>
        </p:nvSpPr>
        <p:spPr>
          <a:xfrm>
            <a:off x="346152" y="385398"/>
            <a:ext cx="378982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4800" b="1" dirty="0">
                <a:latin typeface="Times New Roman" panose="02020603050405020304" pitchFamily="18" charset="0"/>
                <a:ea typeface="Arial Unicode MS"/>
              </a:rPr>
              <a:t>EL </a:t>
            </a:r>
          </a:p>
          <a:p>
            <a:pPr algn="ctr">
              <a:spcAft>
                <a:spcPts val="0"/>
              </a:spcAft>
            </a:pPr>
            <a:r>
              <a:rPr lang="es-ES_tradnl" sz="4800" b="1" dirty="0">
                <a:latin typeface="Times New Roman" panose="02020603050405020304" pitchFamily="18" charset="0"/>
                <a:ea typeface="Arial Unicode MS"/>
              </a:rPr>
              <a:t>CAMBIO DE</a:t>
            </a:r>
          </a:p>
          <a:p>
            <a:pPr algn="ctr">
              <a:spcAft>
                <a:spcPts val="0"/>
              </a:spcAft>
            </a:pPr>
            <a:r>
              <a:rPr lang="es-ES_tradnl" sz="4800" b="1" dirty="0">
                <a:latin typeface="Times New Roman" panose="02020603050405020304" pitchFamily="18" charset="0"/>
                <a:ea typeface="Arial Unicode MS"/>
              </a:rPr>
              <a:t> NOMBRE.</a:t>
            </a:r>
            <a:endParaRPr lang="es-ES" sz="8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8C5C4FC-CB86-4F91-A656-CA8970A75D57}"/>
              </a:ext>
            </a:extLst>
          </p:cNvPr>
          <p:cNvCxnSpPr>
            <a:cxnSpLocks/>
          </p:cNvCxnSpPr>
          <p:nvPr/>
        </p:nvCxnSpPr>
        <p:spPr>
          <a:xfrm>
            <a:off x="4307085" y="1539560"/>
            <a:ext cx="1477801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B5DA6AE-34B7-47EA-AF54-FA36AF50D9FE}"/>
              </a:ext>
            </a:extLst>
          </p:cNvPr>
          <p:cNvSpPr txBox="1"/>
          <p:nvPr/>
        </p:nvSpPr>
        <p:spPr>
          <a:xfrm>
            <a:off x="6180355" y="1062506"/>
            <a:ext cx="532467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Debido a una transformación en su </a:t>
            </a:r>
            <a:r>
              <a:rPr lang="es-ES" sz="2800" b="1" dirty="0"/>
              <a:t>carácter o propósito</a:t>
            </a:r>
            <a:r>
              <a:rPr lang="es-ES" sz="2800" dirty="0"/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37E129-32D3-4D03-8B3A-21F9D8E6B3CA}"/>
              </a:ext>
            </a:extLst>
          </p:cNvPr>
          <p:cNvSpPr/>
          <p:nvPr/>
        </p:nvSpPr>
        <p:spPr>
          <a:xfrm>
            <a:off x="0" y="3541952"/>
            <a:ext cx="448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- Abram- padre enaltecido</a:t>
            </a:r>
            <a:endParaRPr lang="es-ES" sz="3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7E1C91-E361-4529-8FEF-60CA6122C202}"/>
              </a:ext>
            </a:extLst>
          </p:cNvPr>
          <p:cNvSpPr/>
          <p:nvPr/>
        </p:nvSpPr>
        <p:spPr>
          <a:xfrm>
            <a:off x="4682880" y="3541951"/>
            <a:ext cx="767549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por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  </a:t>
            </a: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Abraham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-padre de una multitud </a:t>
            </a:r>
            <a:r>
              <a:rPr lang="es-ES" sz="2000" dirty="0">
                <a:latin typeface="Times New Roman" panose="02020603050405020304" pitchFamily="18" charset="0"/>
                <a:ea typeface="Arial Unicode MS"/>
              </a:rPr>
              <a:t>Gn.17: 5.</a:t>
            </a:r>
            <a:endParaRPr lang="es-ES" sz="3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D0ACEB-E2D8-4D9F-96CF-C141B33FF10A}"/>
              </a:ext>
            </a:extLst>
          </p:cNvPr>
          <p:cNvSpPr/>
          <p:nvPr/>
        </p:nvSpPr>
        <p:spPr>
          <a:xfrm>
            <a:off x="-111195" y="4901515"/>
            <a:ext cx="5157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-Jacob – calcañar suplantador </a:t>
            </a:r>
            <a:endParaRPr lang="es-ES" sz="32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3006FAF-C17E-4E3C-92E3-179CEA382F2D}"/>
              </a:ext>
            </a:extLst>
          </p:cNvPr>
          <p:cNvSpPr/>
          <p:nvPr/>
        </p:nvSpPr>
        <p:spPr>
          <a:xfrm>
            <a:off x="5045986" y="4929507"/>
            <a:ext cx="67762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por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Israel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 – príncipe con Dios </a:t>
            </a:r>
            <a:r>
              <a:rPr lang="es-ES" sz="2400" dirty="0">
                <a:latin typeface="Times New Roman" panose="02020603050405020304" pitchFamily="18" charset="0"/>
                <a:ea typeface="Arial Unicode MS"/>
              </a:rPr>
              <a:t>Gen. 32. 28</a:t>
            </a:r>
            <a:endParaRPr lang="es-ES" sz="320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EFB999B-A050-40D5-949E-3CF59A6F854B}"/>
              </a:ext>
            </a:extLst>
          </p:cNvPr>
          <p:cNvCxnSpPr/>
          <p:nvPr/>
        </p:nvCxnSpPr>
        <p:spPr>
          <a:xfrm>
            <a:off x="139959" y="2976465"/>
            <a:ext cx="117444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63752B-756E-4ADF-A459-9FED4158C822}"/>
              </a:ext>
            </a:extLst>
          </p:cNvPr>
          <p:cNvSpPr/>
          <p:nvPr/>
        </p:nvSpPr>
        <p:spPr>
          <a:xfrm>
            <a:off x="0" y="127909"/>
            <a:ext cx="11193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En ocasiones el segundo nombre es una traducción del primero</a:t>
            </a:r>
            <a:endParaRPr lang="es-ES" sz="32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E13153-994F-4D73-9244-FBEB25C4D6C6}"/>
              </a:ext>
            </a:extLst>
          </p:cNvPr>
          <p:cNvSpPr/>
          <p:nvPr/>
        </p:nvSpPr>
        <p:spPr>
          <a:xfrm>
            <a:off x="1844557" y="826849"/>
            <a:ext cx="3648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-</a:t>
            </a: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3200" b="1" dirty="0" err="1">
                <a:latin typeface="Times New Roman" panose="02020603050405020304" pitchFamily="18" charset="0"/>
                <a:ea typeface="Arial Unicode MS"/>
              </a:rPr>
              <a:t>Cefas</a:t>
            </a:r>
            <a:r>
              <a:rPr lang="es-ES" sz="3200" b="1" dirty="0"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" sz="3200" dirty="0">
                <a:latin typeface="Times New Roman" panose="02020603050405020304" pitchFamily="18" charset="0"/>
                <a:ea typeface="Arial Unicode MS"/>
              </a:rPr>
              <a:t>en arameo </a:t>
            </a:r>
            <a:endParaRPr lang="es-ES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8FD3AE-C7BA-4AF2-9861-DE7BFF9E0917}"/>
              </a:ext>
            </a:extLst>
          </p:cNvPr>
          <p:cNvSpPr/>
          <p:nvPr/>
        </p:nvSpPr>
        <p:spPr>
          <a:xfrm>
            <a:off x="7019313" y="840092"/>
            <a:ext cx="3233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>
                <a:latin typeface="Times New Roman" panose="02020603050405020304" pitchFamily="18" charset="0"/>
                <a:ea typeface="Arial Unicode MS"/>
              </a:rPr>
              <a:t>Pedro  </a:t>
            </a:r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en griego</a:t>
            </a:r>
            <a:endParaRPr lang="es-ES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2893A4-92E1-463E-9EE6-0506B7218085}"/>
              </a:ext>
            </a:extLst>
          </p:cNvPr>
          <p:cNvSpPr/>
          <p:nvPr/>
        </p:nvSpPr>
        <p:spPr>
          <a:xfrm>
            <a:off x="1798570" y="1461547"/>
            <a:ext cx="404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-</a:t>
            </a:r>
            <a:r>
              <a:rPr lang="es-ES" sz="3200" b="1" i="1" dirty="0">
                <a:latin typeface="Times New Roman" panose="02020603050405020304" pitchFamily="18" charset="0"/>
                <a:ea typeface="Arial Unicode MS"/>
              </a:rPr>
              <a:t>Tomás</a:t>
            </a:r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 – en arameo </a:t>
            </a:r>
            <a:endParaRPr lang="es-ES" sz="3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197E989-732A-4621-A39E-70DECC56DAF1}"/>
              </a:ext>
            </a:extLst>
          </p:cNvPr>
          <p:cNvSpPr/>
          <p:nvPr/>
        </p:nvSpPr>
        <p:spPr>
          <a:xfrm>
            <a:off x="6999721" y="1424867"/>
            <a:ext cx="3393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>
                <a:latin typeface="Times New Roman" panose="02020603050405020304" pitchFamily="18" charset="0"/>
                <a:ea typeface="Arial Unicode MS"/>
              </a:rPr>
              <a:t>Dídimo</a:t>
            </a:r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 en griego</a:t>
            </a:r>
            <a:endParaRPr lang="es-ES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6C4F6EA-1C4D-4183-94BA-C39DDC129FBB}"/>
              </a:ext>
            </a:extLst>
          </p:cNvPr>
          <p:cNvSpPr/>
          <p:nvPr/>
        </p:nvSpPr>
        <p:spPr>
          <a:xfrm>
            <a:off x="1844073" y="2112625"/>
            <a:ext cx="365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- </a:t>
            </a:r>
            <a:r>
              <a:rPr lang="es-ES" sz="3200" b="1" i="1" dirty="0">
                <a:latin typeface="Times New Roman" panose="02020603050405020304" pitchFamily="18" charset="0"/>
                <a:ea typeface="Arial Unicode MS"/>
              </a:rPr>
              <a:t>Mesías</a:t>
            </a:r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 en hebreo</a:t>
            </a:r>
            <a:endParaRPr lang="es-ES" sz="3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38905F-EC86-4684-AFA4-0EFF5666740F}"/>
              </a:ext>
            </a:extLst>
          </p:cNvPr>
          <p:cNvSpPr/>
          <p:nvPr/>
        </p:nvSpPr>
        <p:spPr>
          <a:xfrm>
            <a:off x="7130144" y="2031190"/>
            <a:ext cx="3146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>
                <a:latin typeface="Times New Roman" panose="02020603050405020304" pitchFamily="18" charset="0"/>
                <a:ea typeface="Arial Unicode MS"/>
              </a:rPr>
              <a:t>Cristo </a:t>
            </a:r>
            <a:r>
              <a:rPr lang="es-ES" sz="3200" i="1" dirty="0">
                <a:latin typeface="Times New Roman" panose="02020603050405020304" pitchFamily="18" charset="0"/>
                <a:ea typeface="Arial Unicode MS"/>
              </a:rPr>
              <a:t>en griego</a:t>
            </a:r>
            <a:endParaRPr lang="es-ES" sz="320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4C520B1-3BCD-4F26-9F54-9BCCBD14BB5A}"/>
              </a:ext>
            </a:extLst>
          </p:cNvPr>
          <p:cNvCxnSpPr/>
          <p:nvPr/>
        </p:nvCxnSpPr>
        <p:spPr>
          <a:xfrm>
            <a:off x="5492913" y="1143915"/>
            <a:ext cx="1324947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6A40EB8-E960-4528-8DF2-A3E89977C589}"/>
              </a:ext>
            </a:extLst>
          </p:cNvPr>
          <p:cNvCxnSpPr/>
          <p:nvPr/>
        </p:nvCxnSpPr>
        <p:spPr>
          <a:xfrm>
            <a:off x="5492913" y="1781507"/>
            <a:ext cx="1324947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82B0FB1-3490-402C-8F96-FA069F43F84C}"/>
              </a:ext>
            </a:extLst>
          </p:cNvPr>
          <p:cNvCxnSpPr/>
          <p:nvPr/>
        </p:nvCxnSpPr>
        <p:spPr>
          <a:xfrm>
            <a:off x="5492913" y="2428429"/>
            <a:ext cx="1324947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3952684-94E4-41BA-9B69-F8F560626E2B}"/>
              </a:ext>
            </a:extLst>
          </p:cNvPr>
          <p:cNvSpPr/>
          <p:nvPr/>
        </p:nvSpPr>
        <p:spPr>
          <a:xfrm>
            <a:off x="538527" y="3246523"/>
            <a:ext cx="10604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u="sng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Para no confundirlos a veces usaban los </a:t>
            </a:r>
            <a:r>
              <a:rPr lang="es-ES" sz="4000" b="1" i="1" u="sng" dirty="0">
                <a:highlight>
                  <a:srgbClr val="FFFF00"/>
                </a:highlight>
                <a:latin typeface="Times New Roman" panose="02020603050405020304" pitchFamily="18" charset="0"/>
                <a:ea typeface="Arial Unicode MS"/>
              </a:rPr>
              <a:t>apelativos</a:t>
            </a:r>
            <a:endParaRPr lang="es-ES" sz="4000" b="1" i="1" u="sng" dirty="0">
              <a:highlight>
                <a:srgbClr val="FFFF00"/>
              </a:highligh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D9E342-2175-4A81-9AAA-A4E58A2BB668}"/>
              </a:ext>
            </a:extLst>
          </p:cNvPr>
          <p:cNvSpPr/>
          <p:nvPr/>
        </p:nvSpPr>
        <p:spPr>
          <a:xfrm>
            <a:off x="3595395" y="40809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1939290" algn="l"/>
              </a:tabLst>
            </a:pPr>
            <a:r>
              <a:rPr lang="es-ES_tradnl" sz="3600" dirty="0">
                <a:latin typeface="Times New Roman" panose="02020603050405020304" pitchFamily="18" charset="0"/>
                <a:ea typeface="Arial Unicode MS"/>
              </a:rPr>
              <a:t>Jesús </a:t>
            </a:r>
            <a:r>
              <a:rPr lang="es-ES_tradnl" sz="3600" b="1" dirty="0">
                <a:latin typeface="Times New Roman" panose="02020603050405020304" pitchFamily="18" charset="0"/>
                <a:ea typeface="Arial Unicode MS"/>
              </a:rPr>
              <a:t>de Nazareth</a:t>
            </a:r>
            <a:endParaRPr lang="es-ES" sz="6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1939290" algn="l"/>
              </a:tabLst>
            </a:pPr>
            <a:r>
              <a:rPr lang="es-ES_tradnl" sz="3600" dirty="0">
                <a:latin typeface="Times New Roman" panose="02020603050405020304" pitchFamily="18" charset="0"/>
                <a:ea typeface="Arial Unicode MS"/>
              </a:rPr>
              <a:t>José </a:t>
            </a:r>
            <a:r>
              <a:rPr lang="es-ES_tradnl" sz="3600" b="1" dirty="0">
                <a:latin typeface="Times New Roman" panose="02020603050405020304" pitchFamily="18" charset="0"/>
                <a:ea typeface="Arial Unicode MS"/>
              </a:rPr>
              <a:t>de Arimatea </a:t>
            </a:r>
            <a:endParaRPr lang="es-ES" sz="6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1939290" algn="l"/>
              </a:tabLst>
            </a:pPr>
            <a:r>
              <a:rPr lang="es-ES_tradnl" sz="3600" dirty="0">
                <a:latin typeface="Times New Roman" panose="02020603050405020304" pitchFamily="18" charset="0"/>
                <a:ea typeface="Arial Unicode MS"/>
              </a:rPr>
              <a:t>María </a:t>
            </a:r>
            <a:r>
              <a:rPr lang="es-ES_tradnl" sz="3600" b="1" dirty="0">
                <a:latin typeface="Times New Roman" panose="02020603050405020304" pitchFamily="18" charset="0"/>
                <a:ea typeface="Arial Unicode MS"/>
              </a:rPr>
              <a:t>de Magdala </a:t>
            </a:r>
            <a:endParaRPr lang="es-ES" sz="6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1939290" algn="l"/>
              </a:tabLst>
            </a:pPr>
            <a:r>
              <a:rPr lang="es-ES_tradnl" sz="3600" dirty="0">
                <a:latin typeface="Times New Roman" panose="02020603050405020304" pitchFamily="18" charset="0"/>
                <a:ea typeface="Arial Unicode MS"/>
              </a:rPr>
              <a:t>Nahum </a:t>
            </a:r>
            <a:r>
              <a:rPr lang="es-ES_tradnl" sz="3600" b="1" dirty="0">
                <a:latin typeface="Times New Roman" panose="02020603050405020304" pitchFamily="18" charset="0"/>
                <a:ea typeface="Arial Unicode MS"/>
              </a:rPr>
              <a:t>de </a:t>
            </a:r>
            <a:r>
              <a:rPr lang="es-ES_tradnl" sz="3600" b="1" dirty="0" err="1">
                <a:latin typeface="Times New Roman" panose="02020603050405020304" pitchFamily="18" charset="0"/>
                <a:ea typeface="Arial Unicode MS"/>
              </a:rPr>
              <a:t>Elcos</a:t>
            </a:r>
            <a:endParaRPr lang="es-ES" sz="6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4683B6-76B7-415D-A1E8-E253B6338C6F}"/>
              </a:ext>
            </a:extLst>
          </p:cNvPr>
          <p:cNvSpPr/>
          <p:nvPr/>
        </p:nvSpPr>
        <p:spPr>
          <a:xfrm>
            <a:off x="3430753" y="2729049"/>
            <a:ext cx="60960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457200" algn="l"/>
              </a:tabLst>
            </a:pP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Natán el 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profeta</a:t>
            </a:r>
            <a:endParaRPr lang="es-ES" sz="6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457200" algn="l"/>
              </a:tabLst>
            </a:pP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José el 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carpintero</a:t>
            </a:r>
            <a:endParaRPr lang="es-ES" sz="6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457200" algn="l"/>
              </a:tabLst>
            </a:pP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Simón el 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Zelote</a:t>
            </a:r>
            <a:endParaRPr lang="es-ES" sz="6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 2" panose="05020102010507070707" pitchFamily="18" charset="2"/>
              <a:buChar char=""/>
              <a:tabLst>
                <a:tab pos="457200" algn="l"/>
              </a:tabLst>
            </a:pPr>
            <a:r>
              <a:rPr lang="es-ES_tradnl" sz="4000" dirty="0">
                <a:latin typeface="Times New Roman" panose="02020603050405020304" pitchFamily="18" charset="0"/>
                <a:ea typeface="Arial Unicode MS"/>
              </a:rPr>
              <a:t>Mateo el </a:t>
            </a:r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Publicano</a:t>
            </a:r>
            <a:endParaRPr lang="es-ES" sz="6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BA24155-C6B0-4B06-8009-A065A21E9B96}"/>
              </a:ext>
            </a:extLst>
          </p:cNvPr>
          <p:cNvSpPr/>
          <p:nvPr/>
        </p:nvSpPr>
        <p:spPr>
          <a:xfrm>
            <a:off x="513918" y="1319648"/>
            <a:ext cx="1140318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4400" dirty="0">
                <a:latin typeface="Times New Roman" panose="02020603050405020304" pitchFamily="18" charset="0"/>
                <a:ea typeface="Arial Unicode MS"/>
              </a:rPr>
              <a:t>También se podía hacer referencia a la profesión. </a:t>
            </a:r>
            <a:endParaRPr lang="es-ES" sz="7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6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</TotalTime>
  <Words>3597</Words>
  <Application>Microsoft Macintosh PowerPoint</Application>
  <PresentationFormat>Panorámica</PresentationFormat>
  <Paragraphs>396</Paragraphs>
  <Slides>67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67</vt:i4>
      </vt:variant>
    </vt:vector>
  </HeadingPairs>
  <TitlesOfParts>
    <vt:vector size="88" baseType="lpstr">
      <vt:lpstr>Arial</vt:lpstr>
      <vt:lpstr>Calibri</vt:lpstr>
      <vt:lpstr>Candara</vt:lpstr>
      <vt:lpstr>Corbel</vt:lpstr>
      <vt:lpstr>Garamond</vt:lpstr>
      <vt:lpstr>Lucida Grande</vt:lpstr>
      <vt:lpstr>Lucida Sans Unicode</vt:lpstr>
      <vt:lpstr>Symbol</vt:lpstr>
      <vt:lpstr>system-ui</vt:lpstr>
      <vt:lpstr>Times New Roman</vt:lpstr>
      <vt:lpstr>Trebuchet MS</vt:lpstr>
      <vt:lpstr>Verdana</vt:lpstr>
      <vt:lpstr>Wingdings</vt:lpstr>
      <vt:lpstr>Wingdings 2</vt:lpstr>
      <vt:lpstr>Wingdings 3</vt:lpstr>
      <vt:lpstr>Tema de Office</vt:lpstr>
      <vt:lpstr>Concurrencia</vt:lpstr>
      <vt:lpstr>1_Forma de onda</vt:lpstr>
      <vt:lpstr>Orgánico</vt:lpstr>
      <vt:lpstr>Parallax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 uno de esos métodos Dios hizo uso de diferentes nombres,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IANJESUSCEB</dc:creator>
  <cp:lastModifiedBy>Microsoft Office User</cp:lastModifiedBy>
  <cp:revision>56</cp:revision>
  <dcterms:modified xsi:type="dcterms:W3CDTF">2025-03-29T00:11:20Z</dcterms:modified>
</cp:coreProperties>
</file>